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301" r:id="rId2"/>
    <p:sldId id="257" r:id="rId3"/>
    <p:sldId id="258" r:id="rId4"/>
    <p:sldId id="259" r:id="rId5"/>
    <p:sldId id="260" r:id="rId6"/>
    <p:sldId id="261" r:id="rId7"/>
    <p:sldId id="262" r:id="rId8"/>
    <p:sldId id="290" r:id="rId9"/>
    <p:sldId id="302" r:id="rId10"/>
    <p:sldId id="268" r:id="rId11"/>
    <p:sldId id="329" r:id="rId12"/>
    <p:sldId id="292" r:id="rId13"/>
    <p:sldId id="337" r:id="rId14"/>
    <p:sldId id="332" r:id="rId15"/>
    <p:sldId id="335" r:id="rId16"/>
    <p:sldId id="330" r:id="rId17"/>
    <p:sldId id="334" r:id="rId18"/>
    <p:sldId id="269" r:id="rId19"/>
    <p:sldId id="270" r:id="rId20"/>
    <p:sldId id="271" r:id="rId21"/>
    <p:sldId id="272" r:id="rId22"/>
    <p:sldId id="309" r:id="rId23"/>
    <p:sldId id="293" r:id="rId24"/>
    <p:sldId id="306" r:id="rId25"/>
    <p:sldId id="307" r:id="rId26"/>
    <p:sldId id="331" r:id="rId27"/>
    <p:sldId id="273" r:id="rId28"/>
    <p:sldId id="308" r:id="rId29"/>
    <p:sldId id="274" r:id="rId30"/>
    <p:sldId id="275" r:id="rId31"/>
    <p:sldId id="276" r:id="rId32"/>
    <p:sldId id="304" r:id="rId33"/>
    <p:sldId id="263" r:id="rId34"/>
    <p:sldId id="265" r:id="rId35"/>
    <p:sldId id="305" r:id="rId36"/>
    <p:sldId id="266" r:id="rId37"/>
    <p:sldId id="267" r:id="rId38"/>
    <p:sldId id="277" r:id="rId39"/>
    <p:sldId id="278" r:id="rId40"/>
    <p:sldId id="279" r:id="rId41"/>
    <p:sldId id="280" r:id="rId42"/>
    <p:sldId id="281" r:id="rId43"/>
    <p:sldId id="314" r:id="rId44"/>
    <p:sldId id="282" r:id="rId45"/>
    <p:sldId id="287" r:id="rId46"/>
    <p:sldId id="264" r:id="rId47"/>
    <p:sldId id="310" r:id="rId48"/>
    <p:sldId id="283" r:id="rId49"/>
    <p:sldId id="284" r:id="rId50"/>
    <p:sldId id="286" r:id="rId51"/>
    <p:sldId id="285" r:id="rId52"/>
    <p:sldId id="289" r:id="rId53"/>
    <p:sldId id="288" r:id="rId54"/>
    <p:sldId id="294" r:id="rId55"/>
    <p:sldId id="295" r:id="rId56"/>
    <p:sldId id="336" r:id="rId57"/>
    <p:sldId id="323" r:id="rId58"/>
    <p:sldId id="297" r:id="rId59"/>
  </p:sldIdLst>
  <p:sldSz cx="9144000" cy="6858000" type="screen4x3"/>
  <p:notesSz cx="6881813" cy="100028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Présentation générale" id="{A804E11D-A060-4DE2-B74D-AA1AB498BAD3}">
          <p14:sldIdLst>
            <p14:sldId id="301"/>
            <p14:sldId id="257"/>
            <p14:sldId id="258"/>
            <p14:sldId id="259"/>
            <p14:sldId id="260"/>
            <p14:sldId id="261"/>
            <p14:sldId id="262"/>
            <p14:sldId id="290"/>
            <p14:sldId id="302"/>
            <p14:sldId id="268"/>
            <p14:sldId id="329"/>
            <p14:sldId id="292"/>
            <p14:sldId id="337"/>
            <p14:sldId id="332"/>
            <p14:sldId id="335"/>
            <p14:sldId id="330"/>
            <p14:sldId id="334"/>
            <p14:sldId id="269"/>
            <p14:sldId id="270"/>
            <p14:sldId id="271"/>
            <p14:sldId id="272"/>
            <p14:sldId id="309"/>
            <p14:sldId id="293"/>
            <p14:sldId id="306"/>
            <p14:sldId id="307"/>
            <p14:sldId id="331"/>
            <p14:sldId id="273"/>
            <p14:sldId id="308"/>
            <p14:sldId id="274"/>
            <p14:sldId id="275"/>
            <p14:sldId id="276"/>
            <p14:sldId id="304"/>
            <p14:sldId id="263"/>
            <p14:sldId id="265"/>
            <p14:sldId id="305"/>
            <p14:sldId id="266"/>
            <p14:sldId id="267"/>
            <p14:sldId id="277"/>
            <p14:sldId id="278"/>
            <p14:sldId id="279"/>
            <p14:sldId id="280"/>
            <p14:sldId id="281"/>
            <p14:sldId id="314"/>
            <p14:sldId id="282"/>
            <p14:sldId id="287"/>
            <p14:sldId id="264"/>
            <p14:sldId id="310"/>
            <p14:sldId id="283"/>
            <p14:sldId id="284"/>
            <p14:sldId id="286"/>
            <p14:sldId id="285"/>
            <p14:sldId id="289"/>
            <p14:sldId id="288"/>
            <p14:sldId id="294"/>
            <p14:sldId id="295"/>
            <p14:sldId id="336"/>
            <p14:sldId id="323"/>
            <p14:sldId id="29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66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8" autoAdjust="0"/>
    <p:restoredTop sz="74555" autoAdjust="0"/>
  </p:normalViewPr>
  <p:slideViewPr>
    <p:cSldViewPr>
      <p:cViewPr varScale="1">
        <p:scale>
          <a:sx n="50" d="100"/>
          <a:sy n="50" d="100"/>
        </p:scale>
        <p:origin x="-1622"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0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2869" cy="500702"/>
          </a:xfrm>
          <a:prstGeom prst="rect">
            <a:avLst/>
          </a:prstGeom>
        </p:spPr>
        <p:txBody>
          <a:bodyPr vert="horz" lIns="92309" tIns="46154" rIns="92309" bIns="46154" rtlCol="0"/>
          <a:lstStyle>
            <a:lvl1pPr algn="l">
              <a:defRPr sz="1200"/>
            </a:lvl1pPr>
          </a:lstStyle>
          <a:p>
            <a:endParaRPr lang="fr-FR"/>
          </a:p>
        </p:txBody>
      </p:sp>
      <p:sp>
        <p:nvSpPr>
          <p:cNvPr id="3" name="Espace réservé de la date 2"/>
          <p:cNvSpPr>
            <a:spLocks noGrp="1"/>
          </p:cNvSpPr>
          <p:nvPr>
            <p:ph type="dt" sz="quarter" idx="1"/>
          </p:nvPr>
        </p:nvSpPr>
        <p:spPr>
          <a:xfrm>
            <a:off x="3897337" y="0"/>
            <a:ext cx="2982869" cy="500702"/>
          </a:xfrm>
          <a:prstGeom prst="rect">
            <a:avLst/>
          </a:prstGeom>
        </p:spPr>
        <p:txBody>
          <a:bodyPr vert="horz" lIns="92309" tIns="46154" rIns="92309" bIns="46154" rtlCol="0"/>
          <a:lstStyle>
            <a:lvl1pPr algn="r">
              <a:defRPr sz="1200"/>
            </a:lvl1pPr>
          </a:lstStyle>
          <a:p>
            <a:fld id="{D990C948-3EF6-4D66-A49D-9486608EF5EB}" type="datetimeFigureOut">
              <a:rPr lang="fr-FR" smtClean="0"/>
              <a:pPr/>
              <a:t>16/03/2018</a:t>
            </a:fld>
            <a:endParaRPr lang="fr-FR"/>
          </a:p>
        </p:txBody>
      </p:sp>
      <p:sp>
        <p:nvSpPr>
          <p:cNvPr id="4" name="Espace réservé du pied de page 3"/>
          <p:cNvSpPr>
            <a:spLocks noGrp="1"/>
          </p:cNvSpPr>
          <p:nvPr>
            <p:ph type="ftr" sz="quarter" idx="2"/>
          </p:nvPr>
        </p:nvSpPr>
        <p:spPr>
          <a:xfrm>
            <a:off x="0" y="9500537"/>
            <a:ext cx="2982869" cy="500701"/>
          </a:xfrm>
          <a:prstGeom prst="rect">
            <a:avLst/>
          </a:prstGeom>
        </p:spPr>
        <p:txBody>
          <a:bodyPr vert="horz" lIns="92309" tIns="46154" rIns="92309" bIns="46154"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97337" y="9500537"/>
            <a:ext cx="2982869" cy="500701"/>
          </a:xfrm>
          <a:prstGeom prst="rect">
            <a:avLst/>
          </a:prstGeom>
        </p:spPr>
        <p:txBody>
          <a:bodyPr vert="horz" lIns="92309" tIns="46154" rIns="92309" bIns="46154" rtlCol="0" anchor="b"/>
          <a:lstStyle>
            <a:lvl1pPr algn="r">
              <a:defRPr sz="1200"/>
            </a:lvl1pPr>
          </a:lstStyle>
          <a:p>
            <a:fld id="{435E48AF-3F3C-440E-991E-A42F6785AFFB}" type="slidenum">
              <a:rPr lang="fr-FR" smtClean="0"/>
              <a:pPr/>
              <a:t>‹N°›</a:t>
            </a:fld>
            <a:endParaRPr lang="fr-FR"/>
          </a:p>
        </p:txBody>
      </p:sp>
    </p:spTree>
    <p:extLst>
      <p:ext uri="{BB962C8B-B14F-4D97-AF65-F5344CB8AC3E}">
        <p14:creationId xmlns:p14="http://schemas.microsoft.com/office/powerpoint/2010/main" xmlns="" val="1834245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2119" cy="500142"/>
          </a:xfrm>
          <a:prstGeom prst="rect">
            <a:avLst/>
          </a:prstGeom>
        </p:spPr>
        <p:txBody>
          <a:bodyPr vert="horz" lIns="92309" tIns="46154" rIns="92309" bIns="46154" rtlCol="0"/>
          <a:lstStyle>
            <a:lvl1pPr algn="l">
              <a:defRPr sz="1200"/>
            </a:lvl1pPr>
          </a:lstStyle>
          <a:p>
            <a:endParaRPr lang="fr-FR"/>
          </a:p>
        </p:txBody>
      </p:sp>
      <p:sp>
        <p:nvSpPr>
          <p:cNvPr id="3" name="Espace réservé de la date 2"/>
          <p:cNvSpPr>
            <a:spLocks noGrp="1"/>
          </p:cNvSpPr>
          <p:nvPr>
            <p:ph type="dt" idx="1"/>
          </p:nvPr>
        </p:nvSpPr>
        <p:spPr>
          <a:xfrm>
            <a:off x="3898102" y="0"/>
            <a:ext cx="2982119" cy="500142"/>
          </a:xfrm>
          <a:prstGeom prst="rect">
            <a:avLst/>
          </a:prstGeom>
        </p:spPr>
        <p:txBody>
          <a:bodyPr vert="horz" lIns="92309" tIns="46154" rIns="92309" bIns="46154" rtlCol="0"/>
          <a:lstStyle>
            <a:lvl1pPr algn="r">
              <a:defRPr sz="1200"/>
            </a:lvl1pPr>
          </a:lstStyle>
          <a:p>
            <a:fld id="{0429619A-FB70-49B3-89F6-F0D1082DD474}" type="datetimeFigureOut">
              <a:rPr lang="fr-FR" smtClean="0"/>
              <a:pPr/>
              <a:t>16/03/2018</a:t>
            </a:fld>
            <a:endParaRPr lang="fr-FR"/>
          </a:p>
        </p:txBody>
      </p:sp>
      <p:sp>
        <p:nvSpPr>
          <p:cNvPr id="4" name="Espace réservé de l'image des diapositives 3"/>
          <p:cNvSpPr>
            <a:spLocks noGrp="1" noRot="1" noChangeAspect="1"/>
          </p:cNvSpPr>
          <p:nvPr>
            <p:ph type="sldImg" idx="2"/>
          </p:nvPr>
        </p:nvSpPr>
        <p:spPr>
          <a:xfrm>
            <a:off x="939800" y="750888"/>
            <a:ext cx="5002213" cy="3751262"/>
          </a:xfrm>
          <a:prstGeom prst="rect">
            <a:avLst/>
          </a:prstGeom>
          <a:noFill/>
          <a:ln w="12700">
            <a:solidFill>
              <a:prstClr val="black"/>
            </a:solidFill>
          </a:ln>
        </p:spPr>
        <p:txBody>
          <a:bodyPr vert="horz" lIns="92309" tIns="46154" rIns="92309" bIns="46154" rtlCol="0" anchor="ctr"/>
          <a:lstStyle/>
          <a:p>
            <a:endParaRPr lang="fr-FR"/>
          </a:p>
        </p:txBody>
      </p:sp>
      <p:sp>
        <p:nvSpPr>
          <p:cNvPr id="5" name="Espace réservé des commentaires 4"/>
          <p:cNvSpPr>
            <a:spLocks noGrp="1"/>
          </p:cNvSpPr>
          <p:nvPr>
            <p:ph type="body" sz="quarter" idx="3"/>
          </p:nvPr>
        </p:nvSpPr>
        <p:spPr>
          <a:xfrm>
            <a:off x="688182" y="4751349"/>
            <a:ext cx="5505450" cy="4501277"/>
          </a:xfrm>
          <a:prstGeom prst="rect">
            <a:avLst/>
          </a:prstGeom>
        </p:spPr>
        <p:txBody>
          <a:bodyPr vert="horz" lIns="92309" tIns="46154" rIns="92309" bIns="46154"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00960"/>
            <a:ext cx="2982119" cy="500142"/>
          </a:xfrm>
          <a:prstGeom prst="rect">
            <a:avLst/>
          </a:prstGeom>
        </p:spPr>
        <p:txBody>
          <a:bodyPr vert="horz" lIns="92309" tIns="46154" rIns="92309" bIns="4615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98102" y="9500960"/>
            <a:ext cx="2982119" cy="500142"/>
          </a:xfrm>
          <a:prstGeom prst="rect">
            <a:avLst/>
          </a:prstGeom>
        </p:spPr>
        <p:txBody>
          <a:bodyPr vert="horz" lIns="92309" tIns="46154" rIns="92309" bIns="46154" rtlCol="0" anchor="b"/>
          <a:lstStyle>
            <a:lvl1pPr algn="r">
              <a:defRPr sz="1200"/>
            </a:lvl1pPr>
          </a:lstStyle>
          <a:p>
            <a:fld id="{2402147C-80B6-4EB1-A32C-013F9A01113D}" type="slidenum">
              <a:rPr lang="fr-FR" smtClean="0"/>
              <a:pPr/>
              <a:t>‹N°›</a:t>
            </a:fld>
            <a:endParaRPr lang="fr-FR"/>
          </a:p>
        </p:txBody>
      </p:sp>
    </p:spTree>
    <p:extLst>
      <p:ext uri="{BB962C8B-B14F-4D97-AF65-F5344CB8AC3E}">
        <p14:creationId xmlns:p14="http://schemas.microsoft.com/office/powerpoint/2010/main" xmlns="" val="1901439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a:t>
            </a:fld>
            <a:endParaRPr lang="fr-FR"/>
          </a:p>
        </p:txBody>
      </p:sp>
    </p:spTree>
    <p:extLst>
      <p:ext uri="{BB962C8B-B14F-4D97-AF65-F5344CB8AC3E}">
        <p14:creationId xmlns:p14="http://schemas.microsoft.com/office/powerpoint/2010/main" xmlns="" val="527949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altLang="fr-FR" dirty="0"/>
              <a:t>Non bien sûr ! </a:t>
            </a:r>
          </a:p>
          <a:p>
            <a:pPr>
              <a:defRPr/>
            </a:pPr>
            <a:r>
              <a:rPr lang="fr-FR" altLang="fr-FR" dirty="0"/>
              <a:t>Il y a encore plein de choses que l’on ignore. </a:t>
            </a:r>
          </a:p>
          <a:p>
            <a:pPr eaLnBrk="1" hangingPunct="1">
              <a:defRPr/>
            </a:pPr>
            <a:r>
              <a:rPr lang="fr-FR" altLang="fr-FR" dirty="0"/>
              <a:t>A chaque époque de l’histoire, de grands explorateurs ont entrepris de découvrir la mer et les fonds </a:t>
            </a:r>
            <a:r>
              <a:rPr lang="fr-FR" altLang="fr-FR" dirty="0" smtClean="0"/>
              <a:t>marins. </a:t>
            </a:r>
            <a:endParaRPr lang="fr-FR" altLang="fr-FR" dirty="0"/>
          </a:p>
          <a:p>
            <a:pPr eaLnBrk="1" hangingPunct="1">
              <a:defRPr/>
            </a:pPr>
            <a:endParaRPr lang="fr-FR" altLang="fr-FR" dirty="0"/>
          </a:p>
          <a:p>
            <a:pPr eaLnBrk="1" hangingPunct="1">
              <a:defRPr/>
            </a:pPr>
            <a:r>
              <a:rPr lang="fr-FR" altLang="fr-FR" dirty="0"/>
              <a:t>En reconnaissez vous certains ?</a:t>
            </a:r>
            <a:r>
              <a:rPr lang="fr-FR" altLang="fr-FR" baseline="0" dirty="0"/>
              <a:t> </a:t>
            </a:r>
            <a:r>
              <a:rPr lang="fr-FR" altLang="fr-FR" dirty="0"/>
              <a:t>Christophe Colomb (1451-1506, castillan d’origine génoise, découvrit l’Amérique),</a:t>
            </a:r>
            <a:r>
              <a:rPr lang="fr-FR" altLang="fr-FR" baseline="0" dirty="0"/>
              <a:t> Louis-Antoine de Bougainville (1729-1811, français, accomplit le 1</a:t>
            </a:r>
            <a:r>
              <a:rPr lang="fr-FR" altLang="fr-FR" baseline="30000" dirty="0"/>
              <a:t>er</a:t>
            </a:r>
            <a:r>
              <a:rPr lang="fr-FR" altLang="fr-FR" baseline="0" dirty="0"/>
              <a:t> tour du monde officiel français), Joseph Cabirol et son scaphandre de 1855 (utilisant du cuivre et du </a:t>
            </a:r>
            <a:r>
              <a:rPr lang="fr-FR" altLang="fr-FR" baseline="0" dirty="0" smtClean="0"/>
              <a:t>caoutchouc).</a:t>
            </a:r>
          </a:p>
          <a:p>
            <a:pPr eaLnBrk="1" hangingPunct="1">
              <a:defRPr/>
            </a:pPr>
            <a:r>
              <a:rPr lang="fr-FR" baseline="0" dirty="0" smtClean="0"/>
              <a:t>On aurait aussi pu rajouter </a:t>
            </a:r>
            <a:r>
              <a:rPr lang="fr-FR" dirty="0" smtClean="0"/>
              <a:t>le </a:t>
            </a:r>
            <a:r>
              <a:rPr lang="fr-FR" dirty="0"/>
              <a:t>commandant </a:t>
            </a:r>
            <a:r>
              <a:rPr lang="fr-FR" altLang="fr-FR" baseline="0" dirty="0"/>
              <a:t>Cousteau (1910-1997, français, officier de la Marine nationale et explorateur océanographique</a:t>
            </a:r>
            <a:r>
              <a:rPr lang="fr-FR" altLang="fr-FR" baseline="0" dirty="0" smtClean="0"/>
              <a:t>)…</a:t>
            </a:r>
            <a:endParaRPr lang="fr-FR" altLang="fr-FR" dirty="0"/>
          </a:p>
          <a:p>
            <a:pPr eaLnBrk="1" hangingPunct="1">
              <a:defRPr/>
            </a:pPr>
            <a:endParaRPr lang="fr-FR" altLang="fr-FR" dirty="0"/>
          </a:p>
          <a:p>
            <a:pPr eaLnBrk="1" hangingPunct="1">
              <a:defRPr/>
            </a:pPr>
            <a:r>
              <a:rPr lang="fr-FR" altLang="fr-FR" dirty="0"/>
              <a:t>Au XXI</a:t>
            </a:r>
            <a:r>
              <a:rPr lang="fr-FR" altLang="fr-FR" baseline="30000" dirty="0"/>
              <a:t>ème</a:t>
            </a:r>
            <a:r>
              <a:rPr lang="fr-FR" altLang="fr-FR" dirty="0"/>
              <a:t> siècle, il reste encore beaucoup de choses à découvrir. On continue d’explorer. </a:t>
            </a:r>
          </a:p>
          <a:p>
            <a:pPr eaLnBrk="1" hangingPunct="1">
              <a:defRPr/>
            </a:pPr>
            <a:endParaRPr lang="fr-FR" altLang="fr-FR" dirty="0"/>
          </a:p>
          <a:p>
            <a:pPr eaLnBrk="1" hangingPunct="1">
              <a:defRPr/>
            </a:pPr>
            <a:endParaRPr lang="fr-FR" altLang="fr-FR" dirty="0"/>
          </a:p>
          <a:p>
            <a:endParaRPr lang="fr-FR" dirty="0"/>
          </a:p>
          <a:p>
            <a:endParaRPr lang="fr-FR" b="1"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10</a:t>
            </a:fld>
            <a:endParaRPr lang="fr-FR"/>
          </a:p>
        </p:txBody>
      </p:sp>
    </p:spTree>
    <p:extLst>
      <p:ext uri="{BB962C8B-B14F-4D97-AF65-F5344CB8AC3E}">
        <p14:creationId xmlns:p14="http://schemas.microsoft.com/office/powerpoint/2010/main" xmlns="" val="2496333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FR" b="1" dirty="0"/>
              <a:t>De nos jours, comment étudie-t- on l’océan ? </a:t>
            </a:r>
          </a:p>
          <a:p>
            <a:pPr lvl="1"/>
            <a:r>
              <a:rPr lang="fr-FR" b="0" dirty="0"/>
              <a:t>Aujourd’hui, grâce</a:t>
            </a:r>
            <a:r>
              <a:rPr lang="fr-FR" b="0" baseline="0" dirty="0"/>
              <a:t> aux</a:t>
            </a:r>
            <a:r>
              <a:rPr lang="fr-FR" b="0" dirty="0"/>
              <a:t> avancées technologiques et techniques,</a:t>
            </a:r>
            <a:r>
              <a:rPr lang="fr-FR" b="0" baseline="0" dirty="0"/>
              <a:t> </a:t>
            </a:r>
            <a:r>
              <a:rPr lang="fr-FR" b="0" baseline="0" dirty="0" smtClean="0"/>
              <a:t>de nouvelles recherches sont possibles et de nouveaux métiers apparaissent</a:t>
            </a:r>
            <a:r>
              <a:rPr lang="fr-FR" b="0" dirty="0" smtClean="0"/>
              <a:t>.</a:t>
            </a:r>
            <a:endParaRPr lang="fr-FR" b="0" dirty="0"/>
          </a:p>
          <a:p>
            <a:pPr lvl="1"/>
            <a:r>
              <a:rPr lang="fr-FR" dirty="0"/>
              <a:t>De nombreuses missions océanographiques sont entreprises </a:t>
            </a:r>
            <a:r>
              <a:rPr lang="fr-FR" baseline="0" dirty="0"/>
              <a:t>et donnent lieu au travail conjoint de scientifiques, biologistes, océanographes, physiciens, météorologues, …</a:t>
            </a:r>
          </a:p>
          <a:p>
            <a:pPr marL="461543" lvl="1" defTabSz="923087">
              <a:defRPr/>
            </a:pPr>
            <a:r>
              <a:rPr lang="fr-FR" dirty="0"/>
              <a:t>Grâce à des capteurs en tout genre, des bouées, des flotteurs en eaux profondes reliés à des satellites et l’imagerie satellite, ces missions permettent d’acquérir en temps réel des paramètres physiques, chimiques et biologiques nécessaires pour répondre aux questions des scientifiques concernant par </a:t>
            </a:r>
            <a:r>
              <a:rPr lang="fr-FR" dirty="0" smtClean="0"/>
              <a:t>exemple :</a:t>
            </a:r>
            <a:endParaRPr lang="fr-FR" dirty="0"/>
          </a:p>
          <a:p>
            <a:pPr marL="634622" lvl="1" indent="-173079" defTabSz="923087">
              <a:buFont typeface="Arial" panose="020B0604020202020204" pitchFamily="34" charset="0"/>
              <a:buChar char="•"/>
              <a:defRPr/>
            </a:pPr>
            <a:r>
              <a:rPr lang="fr-FR" dirty="0"/>
              <a:t>les relations entre l’océan et le climat,</a:t>
            </a:r>
          </a:p>
          <a:p>
            <a:pPr marL="634622" lvl="1" indent="-173079" defTabSz="923087">
              <a:buFont typeface="Arial" panose="020B0604020202020204" pitchFamily="34" charset="0"/>
              <a:buChar char="•"/>
              <a:defRPr/>
            </a:pPr>
            <a:r>
              <a:rPr lang="fr-FR" dirty="0"/>
              <a:t>la grande diversité de la vie marine,</a:t>
            </a:r>
          </a:p>
          <a:p>
            <a:pPr marL="634622" lvl="1" indent="-173079" defTabSz="923087">
              <a:buFont typeface="Arial" panose="020B0604020202020204" pitchFamily="34" charset="0"/>
              <a:buChar char="•"/>
              <a:defRPr/>
            </a:pPr>
            <a:r>
              <a:rPr lang="fr-FR" dirty="0"/>
              <a:t>le fonctionnement des écosystèmes marins et des réseaux trophiques,</a:t>
            </a:r>
          </a:p>
          <a:p>
            <a:pPr marL="634622" lvl="1" indent="-173079" defTabSz="923087">
              <a:buFont typeface="Arial" panose="020B0604020202020204" pitchFamily="34" charset="0"/>
              <a:buChar char="•"/>
              <a:defRPr/>
            </a:pPr>
            <a:r>
              <a:rPr lang="fr-FR" dirty="0"/>
              <a:t>l’impact de la pollution et notamment du micro-plastique sur le plancton et toute la chaîne alimentaire,</a:t>
            </a:r>
          </a:p>
          <a:p>
            <a:pPr marL="634622" lvl="1" indent="-173079" defTabSz="923087">
              <a:buFont typeface="Arial" panose="020B0604020202020204" pitchFamily="34" charset="0"/>
              <a:buChar char="•"/>
              <a:defRPr/>
            </a:pPr>
            <a:r>
              <a:rPr lang="fr-FR" dirty="0"/>
              <a:t>…</a:t>
            </a:r>
          </a:p>
          <a:p>
            <a:pPr lvl="1"/>
            <a:endParaRPr lang="fr-FR" dirty="0"/>
          </a:p>
        </p:txBody>
      </p:sp>
      <p:sp>
        <p:nvSpPr>
          <p:cNvPr id="4" name="Espace réservé du numéro de diapositive 3"/>
          <p:cNvSpPr>
            <a:spLocks noGrp="1"/>
          </p:cNvSpPr>
          <p:nvPr>
            <p:ph type="sldNum" sz="quarter" idx="10"/>
          </p:nvPr>
        </p:nvSpPr>
        <p:spPr/>
        <p:txBody>
          <a:bodyPr/>
          <a:lstStyle/>
          <a:p>
            <a:fld id="{5DFBF3B9-A05B-41D8-BC70-56A488398E83}" type="slidenum">
              <a:rPr lang="fr-FR" smtClean="0"/>
              <a:pPr/>
              <a:t>11</a:t>
            </a:fld>
            <a:endParaRPr lang="fr-FR"/>
          </a:p>
        </p:txBody>
      </p:sp>
    </p:spTree>
    <p:extLst>
      <p:ext uri="{BB962C8B-B14F-4D97-AF65-F5344CB8AC3E}">
        <p14:creationId xmlns:p14="http://schemas.microsoft.com/office/powerpoint/2010/main" xmlns="" val="2796492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a:t>On continue à découvrir </a:t>
            </a:r>
            <a:r>
              <a:rPr lang="fr-FR" altLang="fr-FR" dirty="0" smtClean="0"/>
              <a:t>par exemple les </a:t>
            </a:r>
            <a:r>
              <a:rPr lang="fr-FR" altLang="fr-FR" dirty="0"/>
              <a:t>fonds marins. On ne les connaît pas très bien : moins de 5 % des sols marins sont </a:t>
            </a:r>
            <a:r>
              <a:rPr lang="fr-FR" altLang="fr-FR" dirty="0" smtClean="0"/>
              <a:t>connus.</a:t>
            </a:r>
            <a:endParaRPr lang="fr-FR" altLang="fr-FR" dirty="0"/>
          </a:p>
          <a:p>
            <a:r>
              <a:rPr lang="fr-FR" altLang="fr-FR" dirty="0"/>
              <a:t>Sous la mer, le sol n’est pas plat. Il existe de grandes fosses pouvant aller jusqu’à 10 000 </a:t>
            </a:r>
            <a:r>
              <a:rPr lang="fr-FR" altLang="fr-FR" dirty="0" smtClean="0"/>
              <a:t>mètres. </a:t>
            </a:r>
            <a:endParaRPr lang="fr-FR" altLang="fr-FR" dirty="0"/>
          </a:p>
          <a:p>
            <a:r>
              <a:rPr lang="fr-FR" altLang="fr-FR" dirty="0"/>
              <a:t>En 1962, le sous-marin Trieste est descendu jusqu’à 10 916 mètres. Depuis cette date, personne n’est allé aussi profond. </a:t>
            </a:r>
          </a:p>
          <a:p>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12</a:t>
            </a:fld>
            <a:endParaRPr lang="fr-FR"/>
          </a:p>
        </p:txBody>
      </p:sp>
    </p:spTree>
    <p:extLst>
      <p:ext uri="{BB962C8B-B14F-4D97-AF65-F5344CB8AC3E}">
        <p14:creationId xmlns:p14="http://schemas.microsoft.com/office/powerpoint/2010/main" xmlns="" val="3648733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Comment s’organise la</a:t>
            </a:r>
            <a:r>
              <a:rPr lang="fr-FR" b="1" baseline="0" dirty="0" smtClean="0"/>
              <a:t> vie sous-marine?</a:t>
            </a:r>
            <a:endParaRPr lang="fr-FR" b="1" dirty="0" smtClean="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13</a:t>
            </a:fld>
            <a:endParaRPr lang="fr-FR"/>
          </a:p>
        </p:txBody>
      </p:sp>
    </p:spTree>
    <p:extLst>
      <p:ext uri="{BB962C8B-B14F-4D97-AF65-F5344CB8AC3E}">
        <p14:creationId xmlns:p14="http://schemas.microsoft.com/office/powerpoint/2010/main" xmlns="" val="313216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a:t>
            </a:r>
            <a:r>
              <a:rPr lang="fr-FR" baseline="0" dirty="0"/>
              <a:t> reliefs sous-marins sont habités par une très riche biodiversité marine que l’on continue de découvrir.</a:t>
            </a:r>
            <a:endParaRPr lang="fr-FR" dirty="0"/>
          </a:p>
          <a:p>
            <a:r>
              <a:rPr lang="fr-FR" dirty="0"/>
              <a:t>La biodiversité marine est </a:t>
            </a:r>
            <a:r>
              <a:rPr lang="fr-FR" dirty="0" smtClean="0"/>
              <a:t>l’ensemble</a:t>
            </a:r>
            <a:r>
              <a:rPr lang="fr-FR" baseline="0" dirty="0" smtClean="0"/>
              <a:t> </a:t>
            </a:r>
            <a:r>
              <a:rPr lang="fr-FR" baseline="0" dirty="0"/>
              <a:t>des êtres vivants (bactéries, protistes </a:t>
            </a:r>
            <a:r>
              <a:rPr lang="fr-FR" baseline="0" dirty="0" smtClean="0"/>
              <a:t>(organismes </a:t>
            </a:r>
            <a:r>
              <a:rPr lang="fr-FR" baseline="0" dirty="0"/>
              <a:t>vivants </a:t>
            </a:r>
            <a:r>
              <a:rPr lang="fr-FR" baseline="0" dirty="0" smtClean="0"/>
              <a:t>unicellulaires) </a:t>
            </a:r>
            <a:r>
              <a:rPr lang="fr-FR" baseline="0" dirty="0"/>
              <a:t>champignons, plantes et animaux) présents dans l’océan et les mers ou qui en dépendent directement. </a:t>
            </a:r>
          </a:p>
          <a:p>
            <a:endParaRPr lang="fr-FR" altLang="fr-FR" dirty="0"/>
          </a:p>
          <a:p>
            <a:r>
              <a:rPr lang="fr-FR" altLang="fr-FR" dirty="0"/>
              <a:t>On sait qu’il existe aujourd’hui 300 000 espèces marines connues dans l’océan. Peut-être en existe-t-il un million.  </a:t>
            </a:r>
          </a:p>
          <a:p>
            <a:endParaRPr lang="fr-FR" altLang="fr-FR" dirty="0"/>
          </a:p>
          <a:p>
            <a:r>
              <a:rPr lang="fr-FR" altLang="fr-FR" dirty="0"/>
              <a:t>98% de la biodiversité marine est composée de micro-organismes comme le plancton, les bactéries, les virus…</a:t>
            </a:r>
          </a:p>
          <a:p>
            <a:endParaRPr lang="fr-FR" altLang="fr-FR" dirty="0"/>
          </a:p>
          <a:p>
            <a:r>
              <a:rPr lang="fr-FR" altLang="fr-FR" dirty="0"/>
              <a:t>Les poissons, baleines… ne représentent que 2% de la masse totale des êtres vivants de l’océan.</a:t>
            </a:r>
          </a:p>
          <a:p>
            <a:endParaRPr lang="fr-FR" altLang="fr-FR" dirty="0"/>
          </a:p>
          <a:p>
            <a:r>
              <a:rPr lang="fr-FR" altLang="fr-FR" dirty="0" smtClean="0"/>
              <a:t>L’étude de ces organismes permet de faire avancer la science et de trouver </a:t>
            </a:r>
            <a:r>
              <a:rPr lang="fr-FR" altLang="fr-FR" dirty="0"/>
              <a:t>de nouveaux médicaments. </a:t>
            </a:r>
          </a:p>
          <a:p>
            <a:pPr defTabSz="923087">
              <a:defRPr/>
            </a:pPr>
            <a:r>
              <a:rPr lang="fr-FR" altLang="fr-FR" dirty="0"/>
              <a:t>On connaît déjà 26 000 molécules marines cosmétiques ou pharmacologiques.</a:t>
            </a:r>
          </a:p>
          <a:p>
            <a:r>
              <a:rPr lang="fr-FR" altLang="fr-FR" dirty="0"/>
              <a:t>Certaines méduses sont capables de rajeunir ; elles sont donc observées de près pour mieux comprendre les mécanismes de vieillissement.</a:t>
            </a:r>
          </a:p>
          <a:p>
            <a:r>
              <a:rPr lang="fr-FR" altLang="fr-FR" dirty="0"/>
              <a:t>Par exemple, la molécule clé pour soigner le cancer a été découverte grâce à un oursin et </a:t>
            </a:r>
            <a:r>
              <a:rPr lang="fr-FR" altLang="fr-FR" dirty="0" smtClean="0"/>
              <a:t>c’est </a:t>
            </a:r>
            <a:r>
              <a:rPr lang="fr-FR" altLang="fr-FR" dirty="0"/>
              <a:t>l’étude du </a:t>
            </a:r>
            <a:r>
              <a:rPr lang="fr-FR" altLang="fr-FR" dirty="0" smtClean="0"/>
              <a:t>calamar </a:t>
            </a:r>
            <a:r>
              <a:rPr lang="fr-FR" altLang="fr-FR" dirty="0"/>
              <a:t>qui a permis de découvrir la transmission de l’influx nerveux.</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14</a:t>
            </a:fld>
            <a:endParaRPr lang="fr-FR"/>
          </a:p>
        </p:txBody>
      </p:sp>
    </p:spTree>
    <p:extLst>
      <p:ext uri="{BB962C8B-B14F-4D97-AF65-F5344CB8AC3E}">
        <p14:creationId xmlns:p14="http://schemas.microsoft.com/office/powerpoint/2010/main" xmlns="" val="3332206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On peut distinguer plus particulièrement les espèces </a:t>
            </a:r>
            <a:r>
              <a:rPr lang="fr-FR" baseline="0" dirty="0" smtClean="0"/>
              <a:t>suivantes :</a:t>
            </a:r>
            <a:endParaRPr lang="fr-FR" baseline="0" dirty="0"/>
          </a:p>
          <a:p>
            <a:r>
              <a:rPr lang="fr-FR" baseline="0" dirty="0"/>
              <a:t>De gauche à </a:t>
            </a:r>
            <a:r>
              <a:rPr lang="fr-FR" baseline="0" dirty="0" smtClean="0"/>
              <a:t>droite :</a:t>
            </a:r>
            <a:endParaRPr lang="fr-FR" baseline="0" dirty="0"/>
          </a:p>
          <a:p>
            <a:endParaRPr lang="fr-FR" baseline="0" dirty="0"/>
          </a:p>
          <a:p>
            <a:pPr defTabSz="923087">
              <a:defRPr/>
            </a:pPr>
            <a:r>
              <a:rPr lang="fr-FR" baseline="0" dirty="0"/>
              <a:t>Photo </a:t>
            </a:r>
            <a:r>
              <a:rPr lang="fr-FR" baseline="0" dirty="0" smtClean="0"/>
              <a:t>1 : </a:t>
            </a:r>
            <a:r>
              <a:rPr lang="fr-FR" baseline="0" dirty="0"/>
              <a:t>les </a:t>
            </a:r>
            <a:r>
              <a:rPr lang="fr-FR" u="sng" baseline="0" dirty="0"/>
              <a:t>oiseaux marins </a:t>
            </a:r>
            <a:r>
              <a:rPr lang="fr-FR" baseline="0" dirty="0"/>
              <a:t>comme le </a:t>
            </a:r>
            <a:r>
              <a:rPr lang="fr-FR" baseline="0" dirty="0" smtClean="0"/>
              <a:t>goéland : </a:t>
            </a:r>
            <a:r>
              <a:rPr lang="fr-FR" baseline="0" dirty="0"/>
              <a:t>ils se nourrissent de poissons pêchés en mer, de crustacés…</a:t>
            </a:r>
          </a:p>
          <a:p>
            <a:r>
              <a:rPr lang="fr-FR" b="0" u="none" baseline="0" dirty="0"/>
              <a:t>Photo </a:t>
            </a:r>
            <a:r>
              <a:rPr lang="fr-FR" b="0" u="none" baseline="0" dirty="0" smtClean="0"/>
              <a:t>2 : </a:t>
            </a:r>
            <a:r>
              <a:rPr lang="fr-FR" b="0" u="sng" baseline="0" dirty="0"/>
              <a:t>l</a:t>
            </a:r>
            <a:r>
              <a:rPr lang="fr-FR" b="0" u="sng" dirty="0"/>
              <a:t>es mammifères</a:t>
            </a:r>
            <a:r>
              <a:rPr lang="fr-FR" b="0" dirty="0"/>
              <a:t> comme le </a:t>
            </a:r>
            <a:r>
              <a:rPr lang="fr-FR" b="0" dirty="0" smtClean="0"/>
              <a:t>dauphin : </a:t>
            </a:r>
            <a:r>
              <a:rPr lang="fr-FR" b="0" dirty="0"/>
              <a:t>ces animaux respirent avec des poumons et possèdent des mamelles pour allaiter leurs petits.</a:t>
            </a:r>
          </a:p>
          <a:p>
            <a:r>
              <a:rPr lang="fr-FR" b="0" dirty="0"/>
              <a:t>Quel autre mammifère marin connaissez-vous? La baleine (il y a 11 espèces de baleines).</a:t>
            </a:r>
          </a:p>
          <a:p>
            <a:pPr defTabSz="923087">
              <a:defRPr/>
            </a:pPr>
            <a:r>
              <a:rPr lang="fr-FR" b="0" u="none" baseline="0" dirty="0"/>
              <a:t>Photo </a:t>
            </a:r>
            <a:r>
              <a:rPr lang="fr-FR" b="0" u="none" baseline="0" dirty="0" smtClean="0"/>
              <a:t>3 : </a:t>
            </a:r>
            <a:r>
              <a:rPr lang="fr-FR" b="0" u="sng" baseline="0" dirty="0"/>
              <a:t>l</a:t>
            </a:r>
            <a:r>
              <a:rPr lang="fr-FR" b="0" u="sng" dirty="0"/>
              <a:t>es arthropodes</a:t>
            </a:r>
            <a:r>
              <a:rPr lang="fr-FR" b="0" dirty="0"/>
              <a:t> comme le </a:t>
            </a:r>
            <a:r>
              <a:rPr lang="fr-FR" b="0" dirty="0" smtClean="0"/>
              <a:t>crabe : </a:t>
            </a:r>
            <a:r>
              <a:rPr lang="fr-FR" b="0" dirty="0"/>
              <a:t>ces animaux possèdent des pattes articulées (comme l’araignée de mer géante ou la limule).</a:t>
            </a:r>
          </a:p>
          <a:p>
            <a:pPr defTabSz="923087">
              <a:defRPr/>
            </a:pPr>
            <a:r>
              <a:rPr lang="fr-FR" b="0" u="none" baseline="0" dirty="0"/>
              <a:t>Photo </a:t>
            </a:r>
            <a:r>
              <a:rPr lang="fr-FR" b="0" u="none" baseline="0" dirty="0" smtClean="0"/>
              <a:t>4 : </a:t>
            </a:r>
            <a:r>
              <a:rPr lang="fr-FR" b="0" u="sng" baseline="0" dirty="0"/>
              <a:t>l</a:t>
            </a:r>
            <a:r>
              <a:rPr lang="fr-FR" b="0" u="sng" dirty="0"/>
              <a:t>es échinodermes</a:t>
            </a:r>
            <a:r>
              <a:rPr lang="fr-FR" b="0" dirty="0"/>
              <a:t> comme l’étoile de </a:t>
            </a:r>
            <a:r>
              <a:rPr lang="fr-FR" b="0" dirty="0" smtClean="0"/>
              <a:t>mer : </a:t>
            </a:r>
            <a:r>
              <a:rPr lang="fr-FR" b="0" dirty="0"/>
              <a:t>ces animaux sans tête possède un corps est divisé en 5 parties (comme l’oursin).</a:t>
            </a:r>
          </a:p>
          <a:p>
            <a:pPr defTabSz="923087">
              <a:defRPr/>
            </a:pPr>
            <a:r>
              <a:rPr lang="fr-FR" b="0" u="none" baseline="0" dirty="0"/>
              <a:t>Photo </a:t>
            </a:r>
            <a:r>
              <a:rPr lang="fr-FR" b="0" u="none" baseline="0" dirty="0" smtClean="0"/>
              <a:t>5 : </a:t>
            </a:r>
            <a:r>
              <a:rPr lang="fr-FR" b="0" u="none" baseline="0" dirty="0"/>
              <a:t>l</a:t>
            </a:r>
            <a:r>
              <a:rPr lang="fr-FR" b="0" u="sng" dirty="0"/>
              <a:t>es mollusques</a:t>
            </a:r>
            <a:r>
              <a:rPr lang="fr-FR" b="0" dirty="0"/>
              <a:t> comme les palourdes ou les couteau de </a:t>
            </a:r>
            <a:r>
              <a:rPr lang="fr-FR" b="0" dirty="0" smtClean="0"/>
              <a:t>mer : </a:t>
            </a:r>
            <a:r>
              <a:rPr lang="fr-FR" b="0" dirty="0"/>
              <a:t>ces animaux à corps mou sont souvent protégés par une coquille (ils comptent également le bigorneau ou la pieuvre violacée).</a:t>
            </a:r>
          </a:p>
          <a:p>
            <a:pPr defTabSz="923087">
              <a:defRPr/>
            </a:pPr>
            <a:endParaRPr lang="fr-FR" b="0" u="none" baseline="0" dirty="0"/>
          </a:p>
          <a:p>
            <a:pPr defTabSz="923087">
              <a:defRPr/>
            </a:pPr>
            <a:r>
              <a:rPr lang="fr-FR" b="0" u="none" baseline="0" dirty="0"/>
              <a:t>Photo </a:t>
            </a:r>
            <a:r>
              <a:rPr lang="fr-FR" b="0" u="none" baseline="0" dirty="0" smtClean="0"/>
              <a:t>6 : </a:t>
            </a:r>
            <a:r>
              <a:rPr lang="fr-FR" b="0" u="sng" baseline="0" dirty="0"/>
              <a:t>l</a:t>
            </a:r>
            <a:r>
              <a:rPr lang="fr-FR" b="0" u="sng" dirty="0"/>
              <a:t>es cnidaires</a:t>
            </a:r>
            <a:r>
              <a:rPr lang="fr-FR" b="0" dirty="0"/>
              <a:t> comme les anémones de </a:t>
            </a:r>
            <a:r>
              <a:rPr lang="fr-FR" b="0" dirty="0" smtClean="0"/>
              <a:t>mer : </a:t>
            </a:r>
            <a:r>
              <a:rPr lang="fr-FR" b="0" dirty="0"/>
              <a:t>ces animaux possèdent des cellules urticantes (la méduse ou le corail en font partie).</a:t>
            </a:r>
          </a:p>
          <a:p>
            <a:pPr defTabSz="923087">
              <a:defRPr/>
            </a:pPr>
            <a:r>
              <a:rPr lang="fr-FR" b="0" u="none" baseline="0" dirty="0"/>
              <a:t>Photo </a:t>
            </a:r>
            <a:r>
              <a:rPr lang="fr-FR" b="0" u="none" baseline="0" dirty="0" smtClean="0"/>
              <a:t>7 : </a:t>
            </a:r>
            <a:r>
              <a:rPr lang="fr-FR" b="0" u="sng" baseline="0" dirty="0"/>
              <a:t>l</a:t>
            </a:r>
            <a:r>
              <a:rPr lang="fr-FR" b="0" u="sng" dirty="0"/>
              <a:t>es poissons</a:t>
            </a:r>
            <a:r>
              <a:rPr lang="fr-FR" b="0" dirty="0"/>
              <a:t> comme le poisson </a:t>
            </a:r>
            <a:r>
              <a:rPr lang="fr-FR" b="0" dirty="0" err="1"/>
              <a:t>Pomacentridae</a:t>
            </a:r>
            <a:r>
              <a:rPr lang="fr-FR" b="0" dirty="0"/>
              <a:t> (poisson clown): ces animaux vivent dans l'eau</a:t>
            </a:r>
            <a:r>
              <a:rPr lang="fr-FR" b="0" baseline="0" dirty="0"/>
              <a:t> et</a:t>
            </a:r>
            <a:r>
              <a:rPr lang="fr-FR" b="0" dirty="0"/>
              <a:t> possèdent des branchies pour respirer</a:t>
            </a:r>
            <a:r>
              <a:rPr lang="fr-FR" b="0" baseline="0" dirty="0"/>
              <a:t> et des </a:t>
            </a:r>
            <a:r>
              <a:rPr lang="fr-FR" b="0" dirty="0"/>
              <a:t>nageoires pour se déplacer.</a:t>
            </a:r>
          </a:p>
          <a:p>
            <a:pPr defTabSz="923087">
              <a:defRPr/>
            </a:pPr>
            <a:r>
              <a:rPr lang="fr-FR" altLang="fr-FR" b="0" dirty="0"/>
              <a:t>150 nouvelles espèces de poissons marins sont décrites chaque année. Il y a beaucoup plus d’espèces de poissons dans les rivières que dans la mer (sur 35 000 espèces de poissons seuls 15 000 vivent dans la mer).</a:t>
            </a:r>
          </a:p>
          <a:p>
            <a:pPr defTabSz="923087">
              <a:defRPr/>
            </a:pPr>
            <a:r>
              <a:rPr lang="fr-FR" b="0" u="none" baseline="0" dirty="0"/>
              <a:t>Photo </a:t>
            </a:r>
            <a:r>
              <a:rPr lang="fr-FR" b="0" u="none" baseline="0" dirty="0" smtClean="0"/>
              <a:t>8 : </a:t>
            </a:r>
            <a:r>
              <a:rPr lang="fr-FR" b="0" u="none" baseline="0" dirty="0"/>
              <a:t>l</a:t>
            </a:r>
            <a:r>
              <a:rPr lang="fr-FR" b="0" u="sng" dirty="0"/>
              <a:t>es spongiaires</a:t>
            </a:r>
            <a:r>
              <a:rPr lang="fr-FR" b="0" dirty="0"/>
              <a:t> comme l’éponge de </a:t>
            </a:r>
            <a:r>
              <a:rPr lang="fr-FR" b="0" dirty="0" smtClean="0"/>
              <a:t>mer : </a:t>
            </a:r>
            <a:r>
              <a:rPr lang="fr-FR" b="0" dirty="0"/>
              <a:t>animaux qui possèdent un squelette léger et poreux.</a:t>
            </a:r>
          </a:p>
          <a:p>
            <a:pPr defTabSz="923087">
              <a:defRPr/>
            </a:pPr>
            <a:r>
              <a:rPr lang="fr-FR" b="0" u="none" baseline="0" dirty="0"/>
              <a:t>Photo </a:t>
            </a:r>
            <a:r>
              <a:rPr lang="fr-FR" b="0" u="none" baseline="0" dirty="0" smtClean="0"/>
              <a:t>9 : </a:t>
            </a:r>
            <a:r>
              <a:rPr lang="fr-FR" b="0" u="none" baseline="0" dirty="0"/>
              <a:t>les </a:t>
            </a:r>
            <a:r>
              <a:rPr lang="fr-FR" b="0" u="sng" baseline="0" dirty="0"/>
              <a:t>tortues de mer </a:t>
            </a:r>
            <a:r>
              <a:rPr lang="fr-FR" b="0" u="none" baseline="0" dirty="0"/>
              <a:t>qui appartiennent à la famille des reptiles et ont une carapace.</a:t>
            </a:r>
          </a:p>
          <a:p>
            <a:pPr defTabSz="923087"/>
            <a:r>
              <a:rPr lang="fr-FR" b="0" u="none" baseline="0" dirty="0"/>
              <a:t>Photo </a:t>
            </a:r>
            <a:r>
              <a:rPr lang="fr-FR" b="0" u="none" baseline="0" dirty="0" smtClean="0"/>
              <a:t>10 : </a:t>
            </a:r>
            <a:r>
              <a:rPr lang="fr-FR" b="0" u="none" baseline="0" dirty="0"/>
              <a:t>l</a:t>
            </a:r>
            <a:r>
              <a:rPr lang="fr-FR" b="0" baseline="0" dirty="0"/>
              <a:t>es </a:t>
            </a:r>
            <a:r>
              <a:rPr lang="fr-FR" b="0" u="sng" baseline="0" dirty="0"/>
              <a:t>plantes</a:t>
            </a:r>
            <a:r>
              <a:rPr lang="fr-FR" b="0" baseline="0" dirty="0"/>
              <a:t> comme les posidonies de la photo (qui sont des </a:t>
            </a:r>
            <a:r>
              <a:rPr lang="fr-FR" b="0" u="none" baseline="0" dirty="0"/>
              <a:t>phanérogames marines… et les algues).</a:t>
            </a:r>
            <a:endParaRPr lang="fr-FR" b="0" u="none" dirty="0"/>
          </a:p>
          <a:p>
            <a:endParaRPr lang="fr-FR" b="0" u="none" baseline="0" dirty="0"/>
          </a:p>
          <a:p>
            <a:r>
              <a:rPr lang="fr-FR" b="0" u="none" baseline="0" dirty="0"/>
              <a:t>On compte </a:t>
            </a:r>
            <a:r>
              <a:rPr lang="fr-FR" b="0" u="none" baseline="0" dirty="0" smtClean="0"/>
              <a:t>bien entendu les </a:t>
            </a:r>
            <a:r>
              <a:rPr lang="fr-FR" b="0" u="sng" baseline="0" dirty="0"/>
              <a:t>bactéries</a:t>
            </a:r>
            <a:r>
              <a:rPr lang="fr-FR" b="0" u="none" baseline="0" dirty="0"/>
              <a:t>, les </a:t>
            </a:r>
            <a:r>
              <a:rPr lang="fr-FR" b="0" u="sng" baseline="0" dirty="0"/>
              <a:t>protistes</a:t>
            </a:r>
            <a:r>
              <a:rPr lang="fr-FR" b="0" u="none" baseline="0" dirty="0"/>
              <a:t>, les </a:t>
            </a:r>
            <a:r>
              <a:rPr lang="fr-FR" b="0" u="sng" baseline="0" dirty="0"/>
              <a:t>virus</a:t>
            </a:r>
            <a:r>
              <a:rPr lang="fr-FR" b="0" u="none" baseline="0" dirty="0"/>
              <a:t> qui sont des micro-organismes qui vivent dans l’eau.</a:t>
            </a:r>
          </a:p>
          <a:p>
            <a:endParaRPr lang="fr-FR" dirty="0"/>
          </a:p>
        </p:txBody>
      </p:sp>
      <p:sp>
        <p:nvSpPr>
          <p:cNvPr id="4" name="Espace réservé du numéro de diapositive 3"/>
          <p:cNvSpPr>
            <a:spLocks noGrp="1"/>
          </p:cNvSpPr>
          <p:nvPr>
            <p:ph type="sldNum" sz="quarter" idx="10"/>
          </p:nvPr>
        </p:nvSpPr>
        <p:spPr/>
        <p:txBody>
          <a:bodyPr/>
          <a:lstStyle/>
          <a:p>
            <a:fld id="{5DFBF3B9-A05B-41D8-BC70-56A488398E83}" type="slidenum">
              <a:rPr lang="fr-FR" smtClean="0"/>
              <a:pPr/>
              <a:t>15</a:t>
            </a:fld>
            <a:endParaRPr lang="fr-FR"/>
          </a:p>
        </p:txBody>
      </p:sp>
    </p:spTree>
    <p:extLst>
      <p:ext uri="{BB962C8B-B14F-4D97-AF65-F5344CB8AC3E}">
        <p14:creationId xmlns:p14="http://schemas.microsoft.com/office/powerpoint/2010/main" xmlns="" val="360069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très nombreuses espèces marines habitent les reliefs sous-marins et les côtes maritimes qui sont des espaces d’habitat favorables au développement de la vie, on parle d’écosystèmes marins. </a:t>
            </a:r>
          </a:p>
          <a:p>
            <a:r>
              <a:rPr lang="fr-FR" b="1" dirty="0"/>
              <a:t>Un écosystème désigne</a:t>
            </a:r>
            <a:r>
              <a:rPr lang="fr-FR" dirty="0"/>
              <a:t> un ensemble naturel formé par une communauté d'êtres vivants (ici toute la biodiversité marine) et le milieu dans lequel ils vivent (les mers et l’océan</a:t>
            </a:r>
            <a:r>
              <a:rPr lang="fr-FR" dirty="0" smtClean="0"/>
              <a:t>).</a:t>
            </a:r>
            <a:r>
              <a:rPr lang="fr-FR" baseline="0" dirty="0" smtClean="0"/>
              <a:t> </a:t>
            </a:r>
            <a:r>
              <a:rPr lang="fr-FR" dirty="0" smtClean="0"/>
              <a:t>Certaines</a:t>
            </a:r>
            <a:r>
              <a:rPr lang="fr-FR" baseline="0" dirty="0" smtClean="0"/>
              <a:t> </a:t>
            </a:r>
            <a:r>
              <a:rPr lang="fr-FR" baseline="0" dirty="0"/>
              <a:t>espèces préfèrent les habitats en eaux chaudes comme le </a:t>
            </a:r>
            <a:r>
              <a:rPr lang="fr-FR" b="1" baseline="0" dirty="0"/>
              <a:t>mérou</a:t>
            </a:r>
            <a:r>
              <a:rPr lang="fr-FR" baseline="0" dirty="0"/>
              <a:t> ou la </a:t>
            </a:r>
            <a:r>
              <a:rPr lang="fr-FR" b="1" baseline="0" dirty="0"/>
              <a:t>tortue de mer</a:t>
            </a:r>
            <a:r>
              <a:rPr lang="fr-FR" baseline="0" dirty="0"/>
              <a:t>, d’autres préfèrent les eaux glaciales comme le </a:t>
            </a:r>
            <a:r>
              <a:rPr lang="fr-FR" b="1" baseline="0" dirty="0"/>
              <a:t>léopard de mer</a:t>
            </a:r>
            <a:r>
              <a:rPr lang="fr-FR" baseline="0" dirty="0"/>
              <a:t>. Certaines espèces vivent à la surface de l’océan comme les dauphins ou les </a:t>
            </a:r>
            <a:r>
              <a:rPr lang="fr-FR" b="1" baseline="0" dirty="0"/>
              <a:t>poissons volants </a:t>
            </a:r>
            <a:r>
              <a:rPr lang="fr-FR" baseline="0" dirty="0" smtClean="0"/>
              <a:t>(exocets</a:t>
            </a:r>
            <a:r>
              <a:rPr lang="fr-FR" baseline="0" dirty="0"/>
              <a:t>), d’autres dans les profondeurs comme le </a:t>
            </a:r>
            <a:r>
              <a:rPr lang="fr-FR" b="1" baseline="0" dirty="0"/>
              <a:t>poisson ogre</a:t>
            </a:r>
            <a:r>
              <a:rPr lang="fr-FR" baseline="0" dirty="0"/>
              <a:t> des abysses.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5DFBF3B9-A05B-41D8-BC70-56A488398E83}" type="slidenum">
              <a:rPr lang="fr-FR" smtClean="0"/>
              <a:pPr/>
              <a:t>16</a:t>
            </a:fld>
            <a:endParaRPr lang="fr-FR"/>
          </a:p>
        </p:txBody>
      </p:sp>
    </p:spTree>
    <p:extLst>
      <p:ext uri="{BB962C8B-B14F-4D97-AF65-F5344CB8AC3E}">
        <p14:creationId xmlns:p14="http://schemas.microsoft.com/office/powerpoint/2010/main" xmlns="" val="2796492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 </a:t>
            </a:r>
            <a:r>
              <a:rPr lang="fr-FR" b="1" dirty="0"/>
              <a:t>réseau trophique </a:t>
            </a:r>
            <a:r>
              <a:rPr lang="fr-FR" dirty="0"/>
              <a:t>est l'ensemble des relations alimentaires entre espèces au sein d'une communauté et par lesquelles l'énergie et la matière circulent. </a:t>
            </a:r>
          </a:p>
          <a:p>
            <a:pPr defTabSz="923087">
              <a:defRPr/>
            </a:pPr>
            <a:r>
              <a:rPr lang="fr-FR" dirty="0"/>
              <a:t>Prenons l’exemple du dauphin, il se nourrit de </a:t>
            </a:r>
            <a:r>
              <a:rPr lang="fr-FR" dirty="0" smtClean="0"/>
              <a:t>calamars </a:t>
            </a:r>
            <a:r>
              <a:rPr lang="fr-FR" dirty="0"/>
              <a:t>qui se nourrissent de crevettes, qui se nourrissent de zooplancton, qui se nourrit de phytoplancton, qui se nourrit de matière organique et de minéraux, qui eux proviennent de la décomposition des poissons comme les orques qui se nourrissent de dauphins. </a:t>
            </a:r>
          </a:p>
          <a:p>
            <a:pPr defTabSz="923087">
              <a:defRPr/>
            </a:pPr>
            <a:r>
              <a:rPr lang="fr-FR" dirty="0"/>
              <a:t>C’est un exemple de réseau trophique. Dans le sens </a:t>
            </a:r>
            <a:r>
              <a:rPr lang="fr-FR" dirty="0" smtClean="0"/>
              <a:t>inverse :  </a:t>
            </a:r>
            <a:r>
              <a:rPr lang="fr-FR" dirty="0"/>
              <a:t>la matière organique et les minéraux sont mangés par le phytoplancton, qui est mangé par le zooplancton qui est mangé par…</a:t>
            </a:r>
          </a:p>
          <a:p>
            <a:endParaRPr lang="fr-FR" dirty="0"/>
          </a:p>
        </p:txBody>
      </p:sp>
      <p:sp>
        <p:nvSpPr>
          <p:cNvPr id="4" name="Espace réservé du numéro de diapositive 3"/>
          <p:cNvSpPr>
            <a:spLocks noGrp="1"/>
          </p:cNvSpPr>
          <p:nvPr>
            <p:ph type="sldNum" sz="quarter" idx="10"/>
          </p:nvPr>
        </p:nvSpPr>
        <p:spPr/>
        <p:txBody>
          <a:bodyPr/>
          <a:lstStyle/>
          <a:p>
            <a:fld id="{5DFBF3B9-A05B-41D8-BC70-56A488398E83}" type="slidenum">
              <a:rPr lang="fr-FR" smtClean="0"/>
              <a:pPr/>
              <a:t>17</a:t>
            </a:fld>
            <a:endParaRPr lang="fr-FR"/>
          </a:p>
        </p:txBody>
      </p:sp>
    </p:spTree>
    <p:extLst>
      <p:ext uri="{BB962C8B-B14F-4D97-AF65-F5344CB8AC3E}">
        <p14:creationId xmlns:p14="http://schemas.microsoft.com/office/powerpoint/2010/main" xmlns="" val="4113019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b="1" dirty="0"/>
              <a:t>Que trouve-t-on d’essentiel pour</a:t>
            </a:r>
            <a:r>
              <a:rPr lang="fr-FR" b="1" baseline="0" dirty="0"/>
              <a:t> la vie dans la mer ? </a:t>
            </a:r>
            <a:endParaRPr lang="fr-FR" b="1"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18</a:t>
            </a:fld>
            <a:endParaRPr lang="fr-FR"/>
          </a:p>
        </p:txBody>
      </p:sp>
    </p:spTree>
    <p:extLst>
      <p:ext uri="{BB962C8B-B14F-4D97-AF65-F5344CB8AC3E}">
        <p14:creationId xmlns:p14="http://schemas.microsoft.com/office/powerpoint/2010/main" xmlns="" val="1036103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a:t>Nourriture, eau, énergie, air </a:t>
            </a:r>
          </a:p>
          <a:p>
            <a:r>
              <a:rPr lang="fr-FR" altLang="fr-FR" dirty="0"/>
              <a:t>Grâce à la mer, les 7 milliards de Terriens peuvent se nourrir, boire de l’eau, se fournir en énergie et respirer.</a:t>
            </a: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19</a:t>
            </a:fld>
            <a:endParaRPr lang="fr-FR"/>
          </a:p>
        </p:txBody>
      </p:sp>
    </p:spTree>
    <p:extLst>
      <p:ext uri="{BB962C8B-B14F-4D97-AF65-F5344CB8AC3E}">
        <p14:creationId xmlns:p14="http://schemas.microsoft.com/office/powerpoint/2010/main" xmlns="" val="197539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a:t>Savez vous quel est le surnom de la planète Terre ?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a:t>
            </a:fld>
            <a:endParaRPr lang="fr-FR"/>
          </a:p>
        </p:txBody>
      </p:sp>
    </p:spTree>
    <p:extLst>
      <p:ext uri="{BB962C8B-B14F-4D97-AF65-F5344CB8AC3E}">
        <p14:creationId xmlns:p14="http://schemas.microsoft.com/office/powerpoint/2010/main" xmlns="" val="3427172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a:solidFill>
                  <a:schemeClr val="tx1"/>
                </a:solidFill>
              </a:rPr>
              <a:t>Aujourd’hui, 400 millions de personnes mangent principalement du poisson, c’est-à-dire que le poisson est leur principale source de protéines. </a:t>
            </a:r>
          </a:p>
          <a:p>
            <a:r>
              <a:rPr lang="fr-FR" altLang="fr-FR" dirty="0">
                <a:solidFill>
                  <a:schemeClr val="tx1"/>
                </a:solidFill>
              </a:rPr>
              <a:t>La pêche fournit chaque </a:t>
            </a:r>
            <a:r>
              <a:rPr lang="fr-FR" altLang="fr-FR" dirty="0" smtClean="0">
                <a:solidFill>
                  <a:schemeClr val="tx1"/>
                </a:solidFill>
              </a:rPr>
              <a:t>année 158 </a:t>
            </a:r>
            <a:r>
              <a:rPr lang="fr-FR" altLang="fr-FR" dirty="0">
                <a:solidFill>
                  <a:schemeClr val="tx1"/>
                </a:solidFill>
              </a:rPr>
              <a:t>millions de tonnes de poissons et crustacés. </a:t>
            </a:r>
          </a:p>
          <a:p>
            <a:r>
              <a:rPr lang="fr-FR" altLang="fr-FR" dirty="0">
                <a:solidFill>
                  <a:schemeClr val="tx1"/>
                </a:solidFill>
              </a:rPr>
              <a:t>Il existe aussi des grandes fermes soit en bord de mer ou soit avec des bassins dans lesquels on fait de l’élevage de poissons. Cela s’appelle l’aquaculture. Cette pratique se développe et produit 66,6 millions de tonnes de poissons. </a:t>
            </a:r>
            <a:r>
              <a:rPr lang="fr-FR" dirty="0">
                <a:solidFill>
                  <a:schemeClr val="tx1"/>
                </a:solidFill>
              </a:rPr>
              <a:t>Aujourd’hui, on produit plus de poisson d'élevage dans le monde que l'on en pêche.</a:t>
            </a:r>
          </a:p>
          <a:p>
            <a:r>
              <a:rPr lang="fr-FR" altLang="fr-FR" dirty="0">
                <a:solidFill>
                  <a:schemeClr val="tx1"/>
                </a:solidFill>
              </a:rPr>
              <a:t>Il existe aussi de la culture d’algues. </a:t>
            </a:r>
          </a:p>
          <a:p>
            <a:endParaRPr lang="fr-FR" dirty="0">
              <a:solidFill>
                <a:schemeClr val="tx1"/>
              </a:solidFill>
            </a:endParaRPr>
          </a:p>
          <a:p>
            <a:pPr defTabSz="923087">
              <a:defRPr/>
            </a:pPr>
            <a:r>
              <a:rPr lang="fr-FR" altLang="fr-FR" u="sng" dirty="0">
                <a:solidFill>
                  <a:schemeClr val="tx1"/>
                </a:solidFill>
              </a:rPr>
              <a:t>Source chiffres </a:t>
            </a:r>
            <a:r>
              <a:rPr lang="fr-FR" altLang="fr-FR" dirty="0">
                <a:solidFill>
                  <a:schemeClr val="tx1"/>
                </a:solidFill>
              </a:rPr>
              <a:t>: Rapport FAO 2014</a:t>
            </a:r>
          </a:p>
          <a:p>
            <a:endParaRPr lang="fr-FR" dirty="0">
              <a:solidFill>
                <a:schemeClr val="tx1"/>
              </a:solidFill>
            </a:endParaRP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20</a:t>
            </a:fld>
            <a:endParaRPr lang="fr-FR"/>
          </a:p>
        </p:txBody>
      </p:sp>
    </p:spTree>
    <p:extLst>
      <p:ext uri="{BB962C8B-B14F-4D97-AF65-F5344CB8AC3E}">
        <p14:creationId xmlns:p14="http://schemas.microsoft.com/office/powerpoint/2010/main" xmlns="" val="142564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a:t>L’eau de la mer est salée. Pour la boire, il faut la transformer en eau potable. Cela se fait grâce aux usines de dessalement.</a:t>
            </a:r>
          </a:p>
          <a:p>
            <a:r>
              <a:rPr lang="fr-FR" altLang="fr-FR" dirty="0"/>
              <a:t>Tout d’abord, l’eau de mer est puisée et transportée dans une usine. Dans l’usine de traitement, les déchets les plus gros (algues, grains de sable …) sont enlevés. L’eau est ensuite traitée à nouveau mais avec un filtre plus fin pour enlever les déchets plus petits (sel de mer). Pour cela, on utilise de l’énergie pour pousser l’eau très fort contre le filtre afin que les déchets fins restent coincés. L’eau qui sort est alors pure. Enfin, pour que l’eau soit meilleure pour la santé, on y rajoute des sels minéraux (calcium, carbonates…). </a:t>
            </a:r>
          </a:p>
          <a:p>
            <a:endParaRPr lang="fr-FR" altLang="fr-FR" dirty="0"/>
          </a:p>
          <a:p>
            <a:r>
              <a:rPr lang="fr-FR" altLang="fr-FR" dirty="0">
                <a:solidFill>
                  <a:schemeClr val="tx1"/>
                </a:solidFill>
              </a:rPr>
              <a:t>En 2015, 2 % de l’eau consommée dans le monde est issue du dessalement. Ce chiffre est en augmentation constante. </a:t>
            </a:r>
          </a:p>
          <a:p>
            <a:r>
              <a:rPr lang="fr-FR" altLang="fr-FR" dirty="0">
                <a:solidFill>
                  <a:schemeClr val="tx1"/>
                </a:solidFill>
              </a:rPr>
              <a:t>Aujourd’hui, on compte 17 000 usines de dessalement dans le monde. </a:t>
            </a:r>
          </a:p>
          <a:p>
            <a:r>
              <a:rPr lang="fr-FR" altLang="fr-FR" dirty="0">
                <a:solidFill>
                  <a:schemeClr val="tx1"/>
                </a:solidFill>
              </a:rPr>
              <a:t>En 2015, 99 % de l’eau consommée au Qatar provenait des usines de dessalement.</a:t>
            </a:r>
          </a:p>
          <a:p>
            <a:r>
              <a:rPr lang="fr-FR" altLang="fr-FR" dirty="0">
                <a:solidFill>
                  <a:schemeClr val="tx1"/>
                </a:solidFill>
              </a:rPr>
              <a:t>En Algérie, 13 usines ont été construites en 2011, et 43 devraient l’être pour 2019.</a:t>
            </a:r>
          </a:p>
          <a:p>
            <a:r>
              <a:rPr lang="fr-FR" altLang="fr-FR" dirty="0">
                <a:solidFill>
                  <a:schemeClr val="tx1"/>
                </a:solidFill>
              </a:rPr>
              <a:t>Parmi les pays qui utilisent le plus ce procédé, il y a l’Espagne, les Emirats Arabes Unis, le Qatar, la Tunisie, la Jordanie, les Etats-Unis</a:t>
            </a: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21</a:t>
            </a:fld>
            <a:endParaRPr lang="fr-FR"/>
          </a:p>
        </p:txBody>
      </p:sp>
    </p:spTree>
    <p:extLst>
      <p:ext uri="{BB962C8B-B14F-4D97-AF65-F5344CB8AC3E}">
        <p14:creationId xmlns:p14="http://schemas.microsoft.com/office/powerpoint/2010/main" xmlns="" val="2630665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22</a:t>
            </a:fld>
            <a:endParaRPr lang="fr-FR"/>
          </a:p>
        </p:txBody>
      </p:sp>
    </p:spTree>
    <p:extLst>
      <p:ext uri="{BB962C8B-B14F-4D97-AF65-F5344CB8AC3E}">
        <p14:creationId xmlns:p14="http://schemas.microsoft.com/office/powerpoint/2010/main" xmlns="" val="3882323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smtClean="0"/>
              <a:t>L’océan </a:t>
            </a:r>
            <a:r>
              <a:rPr lang="fr-FR" altLang="fr-FR" b="1" dirty="0"/>
              <a:t>fait aussi respirer les hommes !</a:t>
            </a:r>
          </a:p>
          <a:p>
            <a:r>
              <a:rPr lang="fr-FR" altLang="fr-FR" dirty="0" smtClean="0"/>
              <a:t>L’océan </a:t>
            </a:r>
            <a:r>
              <a:rPr lang="fr-FR" altLang="fr-FR" dirty="0"/>
              <a:t>absorbe 25% du CO2</a:t>
            </a:r>
            <a:r>
              <a:rPr lang="fr-FR" altLang="fr-FR" baseline="0" dirty="0"/>
              <a:t> présent dans l’air. C’est énorme ! </a:t>
            </a:r>
          </a:p>
          <a:p>
            <a:r>
              <a:rPr lang="fr-FR" altLang="fr-FR" dirty="0"/>
              <a:t>10 % du CO² de l’air est capturé</a:t>
            </a:r>
            <a:r>
              <a:rPr lang="fr-FR" altLang="fr-FR" baseline="0" dirty="0"/>
              <a:t> g</a:t>
            </a:r>
            <a:r>
              <a:rPr lang="fr-FR" altLang="fr-FR" dirty="0"/>
              <a:t>râce au</a:t>
            </a:r>
            <a:r>
              <a:rPr lang="fr-FR" altLang="fr-FR" baseline="0" dirty="0"/>
              <a:t> </a:t>
            </a:r>
            <a:r>
              <a:rPr lang="fr-FR" altLang="fr-FR" dirty="0"/>
              <a:t>phytoplancton</a:t>
            </a:r>
            <a:r>
              <a:rPr lang="fr-FR" altLang="fr-FR" baseline="0" dirty="0"/>
              <a:t> (de minuscules plantes) </a:t>
            </a:r>
            <a:r>
              <a:rPr lang="fr-FR" altLang="fr-FR" dirty="0"/>
              <a:t>qui vit à la surface de l’océan. </a:t>
            </a:r>
          </a:p>
          <a:p>
            <a:r>
              <a:rPr lang="fr-FR" altLang="fr-FR" dirty="0"/>
              <a:t>Le</a:t>
            </a:r>
            <a:r>
              <a:rPr lang="fr-FR" altLang="fr-FR" baseline="0" dirty="0"/>
              <a:t> reste se dissout dans l’océan. </a:t>
            </a:r>
          </a:p>
          <a:p>
            <a:endParaRPr lang="fr-FR" altLang="fr-FR" dirty="0"/>
          </a:p>
          <a:p>
            <a:r>
              <a:rPr lang="fr-FR" altLang="fr-FR" dirty="0"/>
              <a:t>Le</a:t>
            </a:r>
            <a:r>
              <a:rPr lang="fr-FR" altLang="fr-FR" baseline="0" dirty="0"/>
              <a:t> phytoplancton produit </a:t>
            </a:r>
            <a:r>
              <a:rPr lang="fr-FR" altLang="fr-FR" dirty="0"/>
              <a:t>50 % de l’oxygène que nous respirons.</a:t>
            </a:r>
          </a:p>
          <a:p>
            <a:endParaRPr lang="fr-FR" altLang="fr-FR" b="1" dirty="0"/>
          </a:p>
          <a:p>
            <a:r>
              <a:rPr lang="fr-FR" altLang="fr-FR" b="0" dirty="0"/>
              <a:t>La mer rend donc notre atmosphère respirable et contribue à la protection contre le réchauffement climatique.</a:t>
            </a: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23</a:t>
            </a:fld>
            <a:endParaRPr lang="fr-FR"/>
          </a:p>
        </p:txBody>
      </p:sp>
    </p:spTree>
    <p:extLst>
      <p:ext uri="{BB962C8B-B14F-4D97-AF65-F5344CB8AC3E}">
        <p14:creationId xmlns:p14="http://schemas.microsoft.com/office/powerpoint/2010/main" xmlns="" val="1205064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deux poumons</a:t>
            </a:r>
            <a:r>
              <a:rPr lang="fr-FR" baseline="0" dirty="0"/>
              <a:t> de la planète : les forêts et l’océan.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24</a:t>
            </a:fld>
            <a:endParaRPr lang="fr-FR"/>
          </a:p>
        </p:txBody>
      </p:sp>
    </p:spTree>
    <p:extLst>
      <p:ext uri="{BB962C8B-B14F-4D97-AF65-F5344CB8AC3E}">
        <p14:creationId xmlns:p14="http://schemas.microsoft.com/office/powerpoint/2010/main" xmlns="" val="2613526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Voici du plancton</a:t>
            </a:r>
            <a:r>
              <a:rPr lang="fr-FR" baseline="0" dirty="0" smtClean="0"/>
              <a:t> </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25</a:t>
            </a:fld>
            <a:endParaRPr lang="fr-FR"/>
          </a:p>
        </p:txBody>
      </p:sp>
    </p:spTree>
    <p:extLst>
      <p:ext uri="{BB962C8B-B14F-4D97-AF65-F5344CB8AC3E}">
        <p14:creationId xmlns:p14="http://schemas.microsoft.com/office/powerpoint/2010/main" xmlns="" val="4144021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b="1" dirty="0"/>
              <a:t>Tout comme l’atmosphère, l’océan joue un rôle important dans la régulation du climat de la Terre.</a:t>
            </a:r>
          </a:p>
          <a:p>
            <a:pPr defTabSz="923087">
              <a:defRPr/>
            </a:pPr>
            <a:r>
              <a:rPr lang="fr-FR" dirty="0"/>
              <a:t>Le vent, la force de Coriolis ainsi que des différences de salinité, de température et de densité des eaux provoquent de grands courants océaniques à la surface de la </a:t>
            </a:r>
            <a:r>
              <a:rPr lang="fr-FR" dirty="0" smtClean="0"/>
              <a:t>Terre : </a:t>
            </a:r>
            <a:endParaRPr lang="fr-FR" dirty="0"/>
          </a:p>
          <a:p>
            <a:pPr marL="173079" indent="-173079" defTabSz="923087">
              <a:buFontTx/>
              <a:buChar char="-"/>
              <a:defRPr/>
            </a:pPr>
            <a:r>
              <a:rPr lang="fr-FR" dirty="0"/>
              <a:t>les courants de surface </a:t>
            </a:r>
          </a:p>
          <a:p>
            <a:pPr marL="173079" indent="-173079" defTabSz="923087">
              <a:buFontTx/>
              <a:buChar char="-"/>
              <a:defRPr/>
            </a:pPr>
            <a:r>
              <a:rPr lang="fr-FR" dirty="0"/>
              <a:t>et les courants d’eaux profondes.</a:t>
            </a:r>
          </a:p>
          <a:p>
            <a:pPr defTabSz="923087">
              <a:defRPr/>
            </a:pPr>
            <a:r>
              <a:rPr lang="fr-FR" dirty="0"/>
              <a:t>Ces courants transportent les eaux chaudes des Tropiques vers les hautes latitudes (le Gulf Stream par exemple), et les eaux froides des hautes latitudes vers les tropiques (l'eau de fond nord-atlantique ou l'eau de fond antarctique par exemple).  Ces courants régulent le climat.</a:t>
            </a:r>
          </a:p>
          <a:p>
            <a:pPr defTabSz="923087">
              <a:defRPr/>
            </a:pPr>
            <a:endParaRPr lang="fr-FR" dirty="0"/>
          </a:p>
          <a:p>
            <a:pPr defTabSz="923087">
              <a:defRPr/>
            </a:pPr>
            <a:r>
              <a:rPr lang="fr-FR" dirty="0"/>
              <a:t>L’océan absorbe et stocke la chaleur du soleil, qu’il transporte à la surface de la planète tout en impactant la température et la circulation de l’air atmosphérique, provoquant les phénomènes climatiques.</a:t>
            </a:r>
          </a:p>
          <a:p>
            <a:pPr defTabSz="923087">
              <a:defRPr/>
            </a:pPr>
            <a:endParaRPr lang="fr-FR" dirty="0"/>
          </a:p>
          <a:p>
            <a:pPr defTabSz="923087">
              <a:defRPr/>
            </a:pPr>
            <a:r>
              <a:rPr lang="fr-FR" dirty="0"/>
              <a:t>N’oublions pas que l’océan est le plus grand réservoir de précipitations </a:t>
            </a:r>
            <a:r>
              <a:rPr lang="fr-FR" dirty="0" smtClean="0"/>
              <a:t>terrestres !</a:t>
            </a:r>
            <a:endParaRPr lang="fr-FR" dirty="0"/>
          </a:p>
          <a:p>
            <a:pPr defTabSz="923087">
              <a:defRPr/>
            </a:pP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26</a:t>
            </a:fld>
            <a:endParaRPr lang="fr-FR"/>
          </a:p>
        </p:txBody>
      </p:sp>
    </p:spTree>
    <p:extLst>
      <p:ext uri="{BB962C8B-B14F-4D97-AF65-F5344CB8AC3E}">
        <p14:creationId xmlns:p14="http://schemas.microsoft.com/office/powerpoint/2010/main" xmlns="" val="2128009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dirty="0"/>
              <a:t>Comment tire-t-on de l’énergie des mers et de l’océan? </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27</a:t>
            </a:fld>
            <a:endParaRPr lang="fr-FR"/>
          </a:p>
        </p:txBody>
      </p:sp>
    </p:spTree>
    <p:extLst>
      <p:ext uri="{BB962C8B-B14F-4D97-AF65-F5344CB8AC3E}">
        <p14:creationId xmlns:p14="http://schemas.microsoft.com/office/powerpoint/2010/main" xmlns="" val="1899824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altLang="fr-FR" b="1" dirty="0" smtClean="0"/>
              <a:t>On</a:t>
            </a:r>
            <a:r>
              <a:rPr lang="fr-FR" altLang="fr-FR" b="1" baseline="0" dirty="0" smtClean="0"/>
              <a:t> produit de l’énergie en u</a:t>
            </a:r>
            <a:r>
              <a:rPr lang="fr-FR" altLang="fr-FR" b="1" dirty="0" smtClean="0"/>
              <a:t>tilisant les ressources des fonds marins. </a:t>
            </a:r>
          </a:p>
          <a:p>
            <a:pPr eaLnBrk="1" hangingPunct="1"/>
            <a:r>
              <a:rPr lang="fr-FR" altLang="fr-FR" dirty="0" smtClean="0"/>
              <a:t>Dans les sous-sols marins, on trouve du pétrole et du gaz. Ils sont puisés sous la mer grâce à des plateformes offshore. </a:t>
            </a:r>
          </a:p>
          <a:p>
            <a:pPr eaLnBrk="1" hangingPunct="1"/>
            <a:r>
              <a:rPr lang="fr-FR" dirty="0" smtClean="0"/>
              <a:t>Savez-vous que le pétrole c'est du plancton fossilisé ?</a:t>
            </a:r>
            <a:endParaRPr lang="fr-FR" altLang="fr-FR" dirty="0" smtClean="0"/>
          </a:p>
          <a:p>
            <a:pPr eaLnBrk="1" hangingPunct="1"/>
            <a:r>
              <a:rPr lang="fr-FR" altLang="fr-FR" dirty="0" smtClean="0"/>
              <a:t>30 % de la production mondiale de pétrole vient des gisements offshore (= de la mer)</a:t>
            </a:r>
          </a:p>
          <a:p>
            <a:r>
              <a:rPr lang="fr-FR" altLang="fr-FR" dirty="0" smtClean="0"/>
              <a:t>27 % de la production mondiale de gaz vient des gisements offshore. </a:t>
            </a:r>
          </a:p>
          <a:p>
            <a:r>
              <a:rPr lang="fr-FR" altLang="fr-FR" dirty="0" smtClean="0"/>
              <a:t>Les technologies employées pour extraire les ressources permettent de puiser de plus en plus profond dans les sous-sols marins. Aujourd’hui, il est possible d’aller chercher des ressources à près de 3 000 m de fond. </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28</a:t>
            </a:fld>
            <a:endParaRPr lang="fr-FR"/>
          </a:p>
        </p:txBody>
      </p:sp>
    </p:spTree>
    <p:extLst>
      <p:ext uri="{BB962C8B-B14F-4D97-AF65-F5344CB8AC3E}">
        <p14:creationId xmlns:p14="http://schemas.microsoft.com/office/powerpoint/2010/main" xmlns="" val="238623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29</a:t>
            </a:fld>
            <a:endParaRPr lang="fr-FR"/>
          </a:p>
        </p:txBody>
      </p:sp>
    </p:spTree>
    <p:extLst>
      <p:ext uri="{BB962C8B-B14F-4D97-AF65-F5344CB8AC3E}">
        <p14:creationId xmlns:p14="http://schemas.microsoft.com/office/powerpoint/2010/main" xmlns="" val="63052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spcBef>
                <a:spcPct val="0"/>
              </a:spcBef>
              <a:buFont typeface="Wingdings"/>
              <a:buNone/>
              <a:defRPr/>
            </a:pPr>
            <a:r>
              <a:rPr lang="fr-FR" altLang="fr-FR" b="1" dirty="0"/>
              <a:t>On</a:t>
            </a:r>
            <a:r>
              <a:rPr lang="fr-FR" altLang="fr-FR" b="1" baseline="0" dirty="0"/>
              <a:t> la surnomme l</a:t>
            </a:r>
            <a:r>
              <a:rPr lang="fr-FR" altLang="fr-FR" b="1" dirty="0"/>
              <a:t>a planète bleue. </a:t>
            </a:r>
            <a:r>
              <a:rPr lang="fr-FR" dirty="0">
                <a:solidFill>
                  <a:schemeClr val="tx2">
                    <a:lumMod val="50000"/>
                  </a:schemeClr>
                </a:solidFill>
              </a:rPr>
              <a:t>On l’appelle ainsi car, vue du ciel, elle est apparu</a:t>
            </a:r>
            <a:r>
              <a:rPr lang="fr-FR" baseline="0" dirty="0">
                <a:solidFill>
                  <a:schemeClr val="tx2">
                    <a:lumMod val="50000"/>
                  </a:schemeClr>
                </a:solidFill>
              </a:rPr>
              <a:t>e </a:t>
            </a:r>
            <a:r>
              <a:rPr lang="fr-FR" dirty="0">
                <a:solidFill>
                  <a:schemeClr val="tx2">
                    <a:lumMod val="50000"/>
                  </a:schemeClr>
                </a:solidFill>
              </a:rPr>
              <a:t>« bleue »</a:t>
            </a:r>
            <a:r>
              <a:rPr lang="fr-FR" baseline="0" dirty="0">
                <a:solidFill>
                  <a:schemeClr val="tx2">
                    <a:lumMod val="50000"/>
                  </a:schemeClr>
                </a:solidFill>
              </a:rPr>
              <a:t> aux premiers astronautes/cosmonautes.</a:t>
            </a:r>
          </a:p>
          <a:p>
            <a:pPr eaLnBrk="1" hangingPunct="1">
              <a:spcBef>
                <a:spcPct val="0"/>
              </a:spcBef>
              <a:buFont typeface="Wingdings"/>
              <a:buNone/>
              <a:defRPr/>
            </a:pPr>
            <a:r>
              <a:rPr lang="fr-FR" dirty="0">
                <a:solidFill>
                  <a:schemeClr val="tx2">
                    <a:lumMod val="50000"/>
                  </a:schemeClr>
                </a:solidFill>
              </a:rPr>
              <a:t>Les mers et l’océan représentent plus de 70 % de la surface de la planète.</a:t>
            </a:r>
          </a:p>
          <a:p>
            <a:pPr eaLnBrk="1" hangingPunct="1">
              <a:spcBef>
                <a:spcPct val="0"/>
              </a:spcBef>
              <a:defRPr/>
            </a:pPr>
            <a:r>
              <a:rPr lang="fr-FR" altLang="fr-FR" dirty="0"/>
              <a:t>Saviez-vous que 97 % de l’eau sur Terre est salée ? </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a:t>
            </a:fld>
            <a:endParaRPr lang="fr-FR"/>
          </a:p>
        </p:txBody>
      </p:sp>
    </p:spTree>
    <p:extLst>
      <p:ext uri="{BB962C8B-B14F-4D97-AF65-F5344CB8AC3E}">
        <p14:creationId xmlns:p14="http://schemas.microsoft.com/office/powerpoint/2010/main" xmlns="" val="2156158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defRPr/>
            </a:pPr>
            <a:r>
              <a:rPr lang="fr-FR" altLang="fr-FR" b="1" dirty="0"/>
              <a:t>On</a:t>
            </a:r>
            <a:r>
              <a:rPr lang="fr-FR" altLang="fr-FR" b="1" baseline="0" dirty="0"/>
              <a:t> produit de l’énergie en u</a:t>
            </a:r>
            <a:r>
              <a:rPr lang="fr-FR" altLang="fr-FR" b="1" dirty="0"/>
              <a:t>tilisant les forces de la mer :</a:t>
            </a:r>
          </a:p>
          <a:p>
            <a:pPr marL="173079" indent="-173079">
              <a:buFont typeface="Arial" panose="020B0604020202020204" pitchFamily="34" charset="0"/>
              <a:buChar char="•"/>
              <a:defRPr/>
            </a:pPr>
            <a:r>
              <a:rPr lang="fr-FR" altLang="fr-FR" dirty="0"/>
              <a:t>L’usine marémotrice : On utilise la force des marées / L’usine marémotrice fait tourner ses turbines électriques avec le courant de la marée montante puis descendante. </a:t>
            </a:r>
          </a:p>
          <a:p>
            <a:pPr marL="173079" indent="-173079">
              <a:buFont typeface="Arial" panose="020B0604020202020204" pitchFamily="34" charset="0"/>
              <a:buChar char="•"/>
              <a:defRPr/>
            </a:pPr>
            <a:r>
              <a:rPr lang="fr-FR" altLang="fr-FR" dirty="0"/>
              <a:t>L’énergie thermique : On utilise la différence de température entre les eaux de la surface et les eaux profondes pour créer de l’électricité. </a:t>
            </a:r>
          </a:p>
          <a:p>
            <a:pPr marL="173079" indent="-173079">
              <a:buFont typeface="Arial" panose="020B0604020202020204" pitchFamily="34" charset="0"/>
              <a:buChar char="•"/>
              <a:defRPr/>
            </a:pPr>
            <a:r>
              <a:rPr lang="fr-FR" altLang="fr-FR" dirty="0"/>
              <a:t>L’énergie </a:t>
            </a:r>
            <a:r>
              <a:rPr lang="fr-FR" altLang="fr-FR" dirty="0" err="1"/>
              <a:t>houlomotrice</a:t>
            </a:r>
            <a:r>
              <a:rPr lang="fr-FR" altLang="fr-FR" dirty="0"/>
              <a:t> : On utilise le mouvement des vagues pour produire de l’électricité. </a:t>
            </a:r>
          </a:p>
          <a:p>
            <a:pPr marL="173079" indent="-173079">
              <a:buFont typeface="Arial" panose="020B0604020202020204" pitchFamily="34" charset="0"/>
              <a:buChar char="•"/>
              <a:defRPr/>
            </a:pPr>
            <a:r>
              <a:rPr lang="fr-FR" altLang="fr-FR" dirty="0"/>
              <a:t>L’hydrolienne : On utilise l’énergie des courants marins pour faire tourner la turbine de l’hydrolienne. </a:t>
            </a:r>
          </a:p>
          <a:p>
            <a:pPr marL="173079" indent="-173079">
              <a:buFont typeface="Arial" panose="020B0604020202020204" pitchFamily="34" charset="0"/>
              <a:buChar char="•"/>
              <a:defRPr/>
            </a:pPr>
            <a:r>
              <a:rPr lang="fr-FR" altLang="fr-FR" dirty="0"/>
              <a:t>L’éolienne offshore : On utilise la force du vent au large (plus puissant et plus soutenu que le vent à terre) pour produire de l’électricité.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30</a:t>
            </a:fld>
            <a:endParaRPr lang="fr-FR"/>
          </a:p>
        </p:txBody>
      </p:sp>
    </p:spTree>
    <p:extLst>
      <p:ext uri="{BB962C8B-B14F-4D97-AF65-F5344CB8AC3E}">
        <p14:creationId xmlns:p14="http://schemas.microsoft.com/office/powerpoint/2010/main" xmlns="" val="503922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Zoom sur la production d’énergie</a:t>
            </a:r>
            <a:r>
              <a:rPr lang="fr-FR" baseline="0" dirty="0"/>
              <a:t> grâce aux éoliennes.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31</a:t>
            </a:fld>
            <a:endParaRPr lang="fr-FR"/>
          </a:p>
        </p:txBody>
      </p:sp>
    </p:spTree>
    <p:extLst>
      <p:ext uri="{BB962C8B-B14F-4D97-AF65-F5344CB8AC3E}">
        <p14:creationId xmlns:p14="http://schemas.microsoft.com/office/powerpoint/2010/main" xmlns="" val="3726842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32</a:t>
            </a:fld>
            <a:endParaRPr lang="fr-FR"/>
          </a:p>
        </p:txBody>
      </p:sp>
    </p:spTree>
    <p:extLst>
      <p:ext uri="{BB962C8B-B14F-4D97-AF65-F5344CB8AC3E}">
        <p14:creationId xmlns:p14="http://schemas.microsoft.com/office/powerpoint/2010/main" xmlns="" val="324395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b="1" dirty="0"/>
              <a:t>Quel est le point commun entre un poste de télévision, une paire de baskets, une console de jeu, des</a:t>
            </a:r>
            <a:r>
              <a:rPr lang="fr-FR" altLang="fr-FR" b="1" baseline="0" dirty="0"/>
              <a:t> briques de construction </a:t>
            </a:r>
            <a:r>
              <a:rPr lang="fr-FR" altLang="fr-FR" b="1" dirty="0"/>
              <a:t>ou un SMS ?</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33</a:t>
            </a:fld>
            <a:endParaRPr lang="fr-FR"/>
          </a:p>
        </p:txBody>
      </p:sp>
    </p:spTree>
    <p:extLst>
      <p:ext uri="{BB962C8B-B14F-4D97-AF65-F5344CB8AC3E}">
        <p14:creationId xmlns:p14="http://schemas.microsoft.com/office/powerpoint/2010/main" xmlns="" val="2971998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b="1" dirty="0"/>
              <a:t>Ils sont arrivés en France par la mer ! Car presque tout passe par la mer (sous et sur)… </a:t>
            </a:r>
          </a:p>
          <a:p>
            <a:pPr eaLnBrk="1" hangingPunct="1">
              <a:spcBef>
                <a:spcPct val="0"/>
              </a:spcBef>
            </a:pPr>
            <a:r>
              <a:rPr lang="fr-FR" altLang="fr-FR" dirty="0"/>
              <a:t>80 % de la circulation mondiale de marchandises se fait par voie maritime. </a:t>
            </a:r>
          </a:p>
          <a:p>
            <a:pPr eaLnBrk="1" hangingPunct="1">
              <a:spcBef>
                <a:spcPct val="0"/>
              </a:spcBef>
            </a:pPr>
            <a:r>
              <a:rPr lang="fr-FR" altLang="fr-FR" dirty="0"/>
              <a:t>99 % du trafic intercontinental numérique transite sous l’océan (les e-mails, les SMS)…</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34</a:t>
            </a:fld>
            <a:endParaRPr lang="fr-FR"/>
          </a:p>
        </p:txBody>
      </p:sp>
    </p:spTree>
    <p:extLst>
      <p:ext uri="{BB962C8B-B14F-4D97-AF65-F5344CB8AC3E}">
        <p14:creationId xmlns:p14="http://schemas.microsoft.com/office/powerpoint/2010/main" xmlns="" val="2434725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0" dirty="0" smtClean="0">
                <a:solidFill>
                  <a:schemeClr val="tx1"/>
                </a:solidFill>
              </a:rPr>
              <a:t>Les marchandises sont mises dans des</a:t>
            </a:r>
            <a:r>
              <a:rPr lang="fr-FR" altLang="fr-FR" b="0" baseline="0" dirty="0" smtClean="0">
                <a:solidFill>
                  <a:schemeClr val="tx1"/>
                </a:solidFill>
              </a:rPr>
              <a:t> </a:t>
            </a:r>
            <a:r>
              <a:rPr lang="fr-FR" altLang="fr-FR" b="0" dirty="0" smtClean="0">
                <a:solidFill>
                  <a:schemeClr val="tx1"/>
                </a:solidFill>
              </a:rPr>
              <a:t>conteneurs</a:t>
            </a:r>
            <a:r>
              <a:rPr lang="fr-FR" altLang="fr-FR" b="0" baseline="0" dirty="0" smtClean="0">
                <a:solidFill>
                  <a:schemeClr val="tx1"/>
                </a:solidFill>
              </a:rPr>
              <a:t> </a:t>
            </a:r>
            <a:r>
              <a:rPr lang="fr-FR" altLang="fr-FR" b="0" dirty="0" smtClean="0">
                <a:solidFill>
                  <a:schemeClr val="tx1"/>
                </a:solidFill>
              </a:rPr>
              <a:t>et sont ensuite entreposées sur des</a:t>
            </a:r>
            <a:r>
              <a:rPr lang="fr-FR" altLang="fr-FR" b="0" baseline="0" dirty="0" smtClean="0">
                <a:solidFill>
                  <a:schemeClr val="tx1"/>
                </a:solidFill>
              </a:rPr>
              <a:t> portes conteneurs. </a:t>
            </a:r>
            <a:r>
              <a:rPr lang="fr-FR" altLang="fr-FR" b="0" dirty="0" smtClean="0">
                <a:solidFill>
                  <a:schemeClr val="tx1"/>
                </a:solidFill>
              </a:rPr>
              <a:t>On peut mettre plus</a:t>
            </a:r>
            <a:r>
              <a:rPr lang="fr-FR" altLang="fr-FR" b="0" baseline="0" dirty="0" smtClean="0">
                <a:solidFill>
                  <a:schemeClr val="tx1"/>
                </a:solidFill>
              </a:rPr>
              <a:t> de </a:t>
            </a:r>
            <a:r>
              <a:rPr lang="fr-FR" altLang="fr-FR" b="0" dirty="0" smtClean="0">
                <a:solidFill>
                  <a:schemeClr val="tx1"/>
                </a:solidFill>
              </a:rPr>
              <a:t>18 000 conteneurs</a:t>
            </a:r>
            <a:r>
              <a:rPr lang="fr-FR" altLang="fr-FR" b="0" baseline="0" dirty="0" smtClean="0">
                <a:solidFill>
                  <a:schemeClr val="tx1"/>
                </a:solidFill>
              </a:rPr>
              <a:t> </a:t>
            </a:r>
            <a:r>
              <a:rPr lang="fr-FR" altLang="fr-FR" b="0" dirty="0" smtClean="0">
                <a:solidFill>
                  <a:schemeClr val="tx1"/>
                </a:solidFill>
              </a:rPr>
              <a:t>sur un bateau.</a:t>
            </a:r>
          </a:p>
          <a:p>
            <a:r>
              <a:rPr lang="fr-FR" altLang="fr-FR" b="0" dirty="0" smtClean="0">
                <a:solidFill>
                  <a:schemeClr val="tx1"/>
                </a:solidFill>
              </a:rPr>
              <a:t>En moyenne, les</a:t>
            </a:r>
            <a:r>
              <a:rPr lang="fr-FR" altLang="fr-FR" b="0" baseline="0" dirty="0" smtClean="0">
                <a:solidFill>
                  <a:schemeClr val="tx1"/>
                </a:solidFill>
              </a:rPr>
              <a:t> porte-conteneurs</a:t>
            </a:r>
            <a:r>
              <a:rPr lang="fr-FR" altLang="fr-FR" b="0" dirty="0" smtClean="0">
                <a:solidFill>
                  <a:schemeClr val="tx1"/>
                </a:solidFill>
              </a:rPr>
              <a:t> peuvent transporter la même chose qu’un train long de 350 km (Paris-Rennes), ou 6 000 semi-remorques, ou encore 1 000 grands avions.</a:t>
            </a:r>
          </a:p>
          <a:p>
            <a:r>
              <a:rPr lang="fr-FR" altLang="fr-FR" b="0" dirty="0" smtClean="0">
                <a:solidFill>
                  <a:schemeClr val="tx1"/>
                </a:solidFill>
              </a:rPr>
              <a:t>Pour vous donner une autre comparaison, les grands porte-conteneurs sont plus grands que la Tour Eiffel. </a:t>
            </a:r>
          </a:p>
          <a:p>
            <a:endParaRPr lang="fr-FR" altLang="fr-FR" b="0" dirty="0" smtClean="0">
              <a:solidFill>
                <a:schemeClr val="tx1"/>
              </a:solidFill>
            </a:endParaRPr>
          </a:p>
          <a:p>
            <a:r>
              <a:rPr lang="fr-FR" altLang="fr-FR" dirty="0" smtClean="0">
                <a:solidFill>
                  <a:schemeClr val="tx1"/>
                </a:solidFill>
              </a:rPr>
              <a:t>On utilise des porte-conteneurs pour transporter les marchandises d’un bout du monde à l’autre car c’est moins cher et moins polluant que par d’autres moyens de transport.</a:t>
            </a:r>
          </a:p>
          <a:p>
            <a:r>
              <a:rPr lang="fr-FR" altLang="fr-FR" dirty="0" smtClean="0">
                <a:solidFill>
                  <a:schemeClr val="tx1"/>
                </a:solidFill>
              </a:rPr>
              <a:t>Les</a:t>
            </a:r>
            <a:r>
              <a:rPr lang="fr-FR" altLang="fr-FR" baseline="0" dirty="0" smtClean="0">
                <a:solidFill>
                  <a:schemeClr val="tx1"/>
                </a:solidFill>
              </a:rPr>
              <a:t> conteneurs sont facilement acheminés jusqu’au port, puis chargés à bord, puis déchargés une fois arrivés, puis acheminés par voie terrestre à destination. </a:t>
            </a:r>
            <a:endParaRPr lang="fr-FR" altLang="fr-FR" dirty="0" smtClean="0">
              <a:solidFill>
                <a:schemeClr val="tx1"/>
              </a:solidFill>
            </a:endParaRPr>
          </a:p>
          <a:p>
            <a:r>
              <a:rPr lang="fr-FR" altLang="fr-FR" dirty="0" smtClean="0">
                <a:solidFill>
                  <a:schemeClr val="tx1"/>
                </a:solidFill>
              </a:rPr>
              <a:t>En effet, le bateau est 13 fois moins polluant que l’avion, 5 fois moins que le camion et 2 fois moins que le train.</a:t>
            </a:r>
          </a:p>
          <a:p>
            <a:endParaRPr lang="fr-FR" altLang="fr-FR" b="0" dirty="0" smtClean="0">
              <a:solidFill>
                <a:schemeClr val="tx1"/>
              </a:solidFill>
            </a:endParaRPr>
          </a:p>
          <a:p>
            <a:endParaRPr lang="fr-FR" b="0" dirty="0" smtClean="0">
              <a:solidFill>
                <a:schemeClr val="tx1"/>
              </a:solidFill>
            </a:endParaRPr>
          </a:p>
          <a:p>
            <a:endParaRPr lang="fr-FR" dirty="0">
              <a:solidFill>
                <a:srgbClr val="FF0000"/>
              </a:solidFill>
            </a:endParaRP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35</a:t>
            </a:fld>
            <a:endParaRPr lang="fr-FR"/>
          </a:p>
        </p:txBody>
      </p:sp>
    </p:spTree>
    <p:extLst>
      <p:ext uri="{BB962C8B-B14F-4D97-AF65-F5344CB8AC3E}">
        <p14:creationId xmlns:p14="http://schemas.microsoft.com/office/powerpoint/2010/main" xmlns="" val="2657707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0" dirty="0">
              <a:solidFill>
                <a:schemeClr val="tx1"/>
              </a:solidFill>
            </a:endParaRP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36</a:t>
            </a:fld>
            <a:endParaRPr lang="fr-FR"/>
          </a:p>
        </p:txBody>
      </p:sp>
    </p:spTree>
    <p:extLst>
      <p:ext uri="{BB962C8B-B14F-4D97-AF65-F5344CB8AC3E}">
        <p14:creationId xmlns:p14="http://schemas.microsoft.com/office/powerpoint/2010/main" xmlns="" val="3008511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a:solidFill>
                  <a:schemeClr val="tx1"/>
                </a:solidFill>
              </a:rPr>
              <a:t>Aujourd’hui, beaucoup de produits sont fabriqués en Asie. La route maritime Asie-Europe (en jaune) est très fréquentée car il n’y a qu’une seule route « rapide ». Elle passe par des détroits </a:t>
            </a:r>
            <a:r>
              <a:rPr lang="fr-FR" altLang="fr-FR" dirty="0" smtClean="0">
                <a:solidFill>
                  <a:schemeClr val="tx1"/>
                </a:solidFill>
              </a:rPr>
              <a:t>et </a:t>
            </a:r>
            <a:r>
              <a:rPr lang="fr-FR" altLang="fr-FR" dirty="0">
                <a:solidFill>
                  <a:schemeClr val="tx1"/>
                </a:solidFill>
              </a:rPr>
              <a:t>par le canal de Suez. Ce sont des endroits stratégiques. Si</a:t>
            </a:r>
            <a:r>
              <a:rPr lang="fr-FR" altLang="fr-FR" baseline="0" dirty="0">
                <a:solidFill>
                  <a:schemeClr val="tx1"/>
                </a:solidFill>
              </a:rPr>
              <a:t> on les bloque, on bloque le commerce mondial. </a:t>
            </a:r>
            <a:r>
              <a:rPr lang="fr-FR" altLang="fr-FR" dirty="0">
                <a:solidFill>
                  <a:schemeClr val="tx1"/>
                </a:solidFill>
              </a:rPr>
              <a:t/>
            </a:r>
            <a:br>
              <a:rPr lang="fr-FR" altLang="fr-FR" dirty="0">
                <a:solidFill>
                  <a:schemeClr val="tx1"/>
                </a:solidFill>
              </a:rPr>
            </a:br>
            <a:endParaRPr lang="fr-FR" altLang="fr-FR" dirty="0">
              <a:solidFill>
                <a:schemeClr val="tx1"/>
              </a:solidFill>
            </a:endParaRPr>
          </a:p>
          <a:p>
            <a:endParaRPr lang="fr-FR" dirty="0">
              <a:solidFill>
                <a:schemeClr val="tx1"/>
              </a:solidFill>
            </a:endParaRP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37</a:t>
            </a:fld>
            <a:endParaRPr lang="fr-FR"/>
          </a:p>
        </p:txBody>
      </p:sp>
    </p:spTree>
    <p:extLst>
      <p:ext uri="{BB962C8B-B14F-4D97-AF65-F5344CB8AC3E}">
        <p14:creationId xmlns:p14="http://schemas.microsoft.com/office/powerpoint/2010/main" xmlns="" val="3886204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a:t>Pourquoi la mer est-elle fragile ? Et contre quoi faut-il la protéger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38</a:t>
            </a:fld>
            <a:endParaRPr lang="fr-FR"/>
          </a:p>
        </p:txBody>
      </p:sp>
    </p:spTree>
    <p:extLst>
      <p:ext uri="{BB962C8B-B14F-4D97-AF65-F5344CB8AC3E}">
        <p14:creationId xmlns:p14="http://schemas.microsoft.com/office/powerpoint/2010/main" xmlns="" val="3064753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b="1" dirty="0"/>
              <a:t>La pollution des hommes à Terre</a:t>
            </a:r>
          </a:p>
          <a:p>
            <a:r>
              <a:rPr lang="fr-FR" altLang="fr-FR" b="1" dirty="0"/>
              <a:t>La pollution des navires</a:t>
            </a:r>
          </a:p>
          <a:p>
            <a:r>
              <a:rPr lang="fr-FR" altLang="fr-FR" b="1" dirty="0"/>
              <a:t>La surpêche</a:t>
            </a:r>
          </a:p>
          <a:p>
            <a:r>
              <a:rPr lang="fr-FR" altLang="fr-FR" b="1" dirty="0"/>
              <a:t>Le réchauffement climatique</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39</a:t>
            </a:fld>
            <a:endParaRPr lang="fr-FR"/>
          </a:p>
        </p:txBody>
      </p:sp>
    </p:spTree>
    <p:extLst>
      <p:ext uri="{BB962C8B-B14F-4D97-AF65-F5344CB8AC3E}">
        <p14:creationId xmlns:p14="http://schemas.microsoft.com/office/powerpoint/2010/main" xmlns="" val="4135860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a:t>A votre avis, quels sont les mers et les océans qui bordent la France ?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a:t>
            </a:fld>
            <a:endParaRPr lang="fr-FR"/>
          </a:p>
        </p:txBody>
      </p:sp>
    </p:spTree>
    <p:extLst>
      <p:ext uri="{BB962C8B-B14F-4D97-AF65-F5344CB8AC3E}">
        <p14:creationId xmlns:p14="http://schemas.microsoft.com/office/powerpoint/2010/main" xmlns="" val="2042196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altLang="fr-FR" dirty="0"/>
              <a:t>Il</a:t>
            </a:r>
            <a:r>
              <a:rPr lang="fr-FR" altLang="fr-FR" baseline="0" dirty="0"/>
              <a:t> existe plusieurs sources de pollution : </a:t>
            </a:r>
          </a:p>
          <a:p>
            <a:pPr eaLnBrk="1" hangingPunct="1"/>
            <a:r>
              <a:rPr lang="fr-FR" altLang="fr-FR" dirty="0"/>
              <a:t>La pollution de la mer vient des hommes qui vivent à terre… Même loin de la mer !  </a:t>
            </a:r>
          </a:p>
          <a:p>
            <a:pPr eaLnBrk="1" hangingPunct="1"/>
            <a:r>
              <a:rPr lang="fr-FR" altLang="fr-FR" dirty="0"/>
              <a:t>Les pollutions venant des hommes sont celles que l’on trouve le long du littoral (sacs plastiques, pesticides, autres déchets…). </a:t>
            </a:r>
          </a:p>
          <a:p>
            <a:pPr eaLnBrk="1" hangingPunct="1"/>
            <a:endParaRPr lang="fr-FR" altLang="fr-FR" dirty="0"/>
          </a:p>
          <a:p>
            <a:pPr eaLnBrk="1" hangingPunct="1"/>
            <a:r>
              <a:rPr lang="fr-FR" altLang="fr-FR" dirty="0"/>
              <a:t>Il faut savoir que 3,4 millions de km² de plastique flottent au</a:t>
            </a:r>
            <a:r>
              <a:rPr lang="fr-FR" altLang="fr-FR" baseline="0" dirty="0"/>
              <a:t> milieu de l’</a:t>
            </a:r>
            <a:r>
              <a:rPr lang="fr-FR" altLang="fr-FR" dirty="0"/>
              <a:t>océan Pacifique. </a:t>
            </a:r>
          </a:p>
          <a:p>
            <a:pPr eaLnBrk="1" hangingPunct="1"/>
            <a:r>
              <a:rPr lang="fr-FR" altLang="fr-FR" dirty="0"/>
              <a:t>Cela équivaut à 6 fois la taille de la France. </a:t>
            </a:r>
          </a:p>
          <a:p>
            <a:pPr eaLnBrk="1" hangingPunct="1"/>
            <a:r>
              <a:rPr lang="fr-FR" altLang="fr-FR" dirty="0"/>
              <a:t>D’ailleurs, la taille gigantesque de cet amas de déchets lui a valu le surnom de « continent de plastique ». </a:t>
            </a:r>
          </a:p>
          <a:p>
            <a:pPr eaLnBrk="1" hangingPunct="1"/>
            <a:r>
              <a:rPr lang="fr-FR" altLang="fr-FR" dirty="0"/>
              <a:t>C’est un amas diffus mais néanmoins</a:t>
            </a:r>
            <a:r>
              <a:rPr lang="fr-FR" altLang="fr-FR" baseline="0" dirty="0"/>
              <a:t> néfaste pour la faune et la flore. </a:t>
            </a:r>
          </a:p>
          <a:p>
            <a:pPr eaLnBrk="1" hangingPunct="1"/>
            <a:r>
              <a:rPr lang="fr-FR" altLang="fr-FR" baseline="0" dirty="0"/>
              <a:t>Dans les autres océans, il y a également de nombreux déchets flottants. </a:t>
            </a:r>
            <a:endParaRPr lang="fr-FR" altLang="fr-FR" dirty="0"/>
          </a:p>
          <a:p>
            <a:pPr eaLnBrk="1" hangingPunct="1"/>
            <a:endParaRPr lang="fr-FR" altLang="fr-FR" dirty="0"/>
          </a:p>
          <a:p>
            <a:pPr eaLnBrk="1" hangingPunct="1"/>
            <a:r>
              <a:rPr lang="fr-FR" altLang="fr-FR" dirty="0"/>
              <a:t>Un littoral propre, c’est important pour les animaux qui y vivent. Certains y viennent pour donner naissance à leurs petits avant de retourner au large. Pour ne pas les perturber, le littoral doit être propre et « tranquille ». </a:t>
            </a:r>
          </a:p>
          <a:p>
            <a:pPr eaLnBrk="1" hangingPunct="1"/>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40</a:t>
            </a:fld>
            <a:endParaRPr lang="fr-FR"/>
          </a:p>
        </p:txBody>
      </p:sp>
    </p:spTree>
    <p:extLst>
      <p:ext uri="{BB962C8B-B14F-4D97-AF65-F5344CB8AC3E}">
        <p14:creationId xmlns:p14="http://schemas.microsoft.com/office/powerpoint/2010/main" xmlns="" val="37740075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altLang="fr-FR" dirty="0"/>
              <a:t>Certaines pollutions viennent des nombreux bateaux qui naviguent sur la mer. </a:t>
            </a:r>
          </a:p>
          <a:p>
            <a:pPr eaLnBrk="1" hangingPunct="1"/>
            <a:endParaRPr lang="fr-FR" altLang="fr-FR" dirty="0"/>
          </a:p>
          <a:p>
            <a:pPr eaLnBrk="1" hangingPunct="1"/>
            <a:r>
              <a:rPr lang="fr-FR" altLang="fr-FR" dirty="0"/>
              <a:t>Certains polluent de façon involontaire. Lorsqu’un bateau a un accident en mer, il peut faire naufrage et cela peut provoquer une </a:t>
            </a:r>
            <a:r>
              <a:rPr lang="fr-FR" altLang="fr-FR" b="0" dirty="0"/>
              <a:t>marée noire. </a:t>
            </a:r>
            <a:r>
              <a:rPr lang="fr-FR" altLang="fr-FR" dirty="0"/>
              <a:t>Tout le pétrole qu’il a dans ses soutes se répand dans la mer. Ces grandes nappes de pétrole sont ramenées sur les côtes à cause des vagues et des marées.</a:t>
            </a:r>
          </a:p>
          <a:p>
            <a:pPr eaLnBrk="1" hangingPunct="1"/>
            <a:endParaRPr lang="fr-FR" altLang="fr-FR" dirty="0"/>
          </a:p>
          <a:p>
            <a:pPr eaLnBrk="1" hangingPunct="1"/>
            <a:r>
              <a:rPr lang="fr-FR" altLang="fr-FR" dirty="0"/>
              <a:t>Certains bateaux polluent aussi de façon volontaire. C’est le cas par exemple lors des </a:t>
            </a:r>
            <a:r>
              <a:rPr lang="fr-FR" altLang="fr-FR" b="0" dirty="0"/>
              <a:t>dégazages. </a:t>
            </a:r>
            <a:r>
              <a:rPr lang="fr-FR" altLang="fr-FR" dirty="0"/>
              <a:t>C’est lorsque l’on fait échapper du bateau des gaz dangereux et qu’on les déverse dans les mers. Ce sont aussi les plaisanciers qui jettent leurs déchets à la mer. </a:t>
            </a:r>
          </a:p>
          <a:p>
            <a:pPr eaLnBrk="1" hangingPunct="1"/>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41</a:t>
            </a:fld>
            <a:endParaRPr lang="fr-FR"/>
          </a:p>
        </p:txBody>
      </p:sp>
    </p:spTree>
    <p:extLst>
      <p:ext uri="{BB962C8B-B14F-4D97-AF65-F5344CB8AC3E}">
        <p14:creationId xmlns:p14="http://schemas.microsoft.com/office/powerpoint/2010/main" xmlns="" val="211701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Protéger la mer, c’est aussi protéger la faune et la flore</a:t>
            </a:r>
            <a:r>
              <a:rPr lang="fr-FR" baseline="0" dirty="0"/>
              <a:t> qui y vivent. </a:t>
            </a:r>
          </a:p>
          <a:p>
            <a:r>
              <a:rPr lang="fr-FR" altLang="fr-FR" dirty="0"/>
              <a:t>Certains pêcheurs ne respectent pas les règles. Ils pêchent des poissons en trop grande quantité ou des poissons trop petits (ils n’ont pas le temps de se reproduire et risquent de disparaître) ou pêchent des espèces pour lesquelles la pêche est interdite. La surpêche concerne près de 3 000 espèces. Parmi elles, figurent le bar, le cabillaud, la dorade ou l’anguille.</a:t>
            </a:r>
          </a:p>
          <a:p>
            <a:r>
              <a:rPr lang="fr-FR" altLang="fr-FR" dirty="0"/>
              <a:t>En Chine, par exemple, les pêcheurs capturent des requins pour couper leurs ailerons et les manger ensuite. Puis, ils rejettent les requins à la mer sans leurs nageoires. Au Japon, certains pêcheurs capturent les dauphins qui sont protégés. Ces pratiques sont interdites.</a:t>
            </a:r>
          </a:p>
          <a:p>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42</a:t>
            </a:fld>
            <a:endParaRPr lang="fr-FR"/>
          </a:p>
        </p:txBody>
      </p:sp>
    </p:spTree>
    <p:extLst>
      <p:ext uri="{BB962C8B-B14F-4D97-AF65-F5344CB8AC3E}">
        <p14:creationId xmlns:p14="http://schemas.microsoft.com/office/powerpoint/2010/main" xmlns="" val="889176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dirty="0"/>
              <a:t>Avez-vous remarqué toutes ces méduses échouées</a:t>
            </a:r>
            <a:r>
              <a:rPr lang="fr-FR" baseline="0" dirty="0"/>
              <a:t> sur le sable de la </a:t>
            </a:r>
            <a:r>
              <a:rPr lang="fr-FR" baseline="0" dirty="0" smtClean="0"/>
              <a:t>plage ? </a:t>
            </a:r>
            <a:r>
              <a:rPr lang="fr-FR" baseline="0" dirty="0"/>
              <a:t>Avez-vous déjà souffert d’une piqure de </a:t>
            </a:r>
            <a:r>
              <a:rPr lang="fr-FR" baseline="0" dirty="0" smtClean="0"/>
              <a:t>méduse ? </a:t>
            </a:r>
            <a:r>
              <a:rPr lang="fr-FR" baseline="0" dirty="0"/>
              <a:t>Les scientifiques ont observé une augmentation du nombre de méduses dans certaines zones. Ce phénomène s’explique par de nombreux facteurs dont le réchauffement des eaux mais aussi la surpêche.</a:t>
            </a:r>
          </a:p>
          <a:p>
            <a:pPr defTabSz="923087">
              <a:defRPr/>
            </a:pPr>
            <a:endParaRPr lang="fr-FR" baseline="0" dirty="0"/>
          </a:p>
          <a:p>
            <a:pPr defTabSz="923087">
              <a:defRPr/>
            </a:pPr>
            <a:r>
              <a:rPr lang="fr-FR" baseline="0" dirty="0"/>
              <a:t>La pêche diminue le nombre de prédateurs de </a:t>
            </a:r>
            <a:r>
              <a:rPr lang="fr-FR" baseline="0" dirty="0" smtClean="0"/>
              <a:t>méduses </a:t>
            </a:r>
            <a:r>
              <a:rPr lang="fr-FR" baseline="0" dirty="0"/>
              <a:t>(anchois, harengs, sardines et petits poissons).</a:t>
            </a:r>
          </a:p>
          <a:p>
            <a:pPr defTabSz="923087">
              <a:defRPr/>
            </a:pPr>
            <a:r>
              <a:rPr lang="fr-FR" baseline="0" dirty="0"/>
              <a:t>Les larves de méduses prolifèrent sans la régulation naturelle assurée par ces prédateurs et, progressivement, l’écosystème se </a:t>
            </a:r>
            <a:r>
              <a:rPr lang="fr-FR" baseline="0" dirty="0" smtClean="0"/>
              <a:t>modifie : </a:t>
            </a:r>
            <a:r>
              <a:rPr lang="fr-FR" baseline="0" dirty="0"/>
              <a:t>les méduses remplacent les </a:t>
            </a:r>
            <a:r>
              <a:rPr lang="fr-FR" baseline="0" dirty="0" smtClean="0"/>
              <a:t>espèces qui </a:t>
            </a:r>
            <a:r>
              <a:rPr lang="fr-FR" baseline="0" dirty="0"/>
              <a:t>disparaissent.</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5DFBF3B9-A05B-41D8-BC70-56A488398E83}" type="slidenum">
              <a:rPr lang="fr-FR" smtClean="0"/>
              <a:pPr/>
              <a:t>43</a:t>
            </a:fld>
            <a:endParaRPr lang="fr-FR"/>
          </a:p>
        </p:txBody>
      </p:sp>
    </p:spTree>
    <p:extLst>
      <p:ext uri="{BB962C8B-B14F-4D97-AF65-F5344CB8AC3E}">
        <p14:creationId xmlns:p14="http://schemas.microsoft.com/office/powerpoint/2010/main" xmlns="" val="1542420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altLang="fr-FR" b="1" dirty="0"/>
              <a:t>La mer est un espace à protéger. </a:t>
            </a:r>
          </a:p>
          <a:p>
            <a:pPr eaLnBrk="1" hangingPunct="1"/>
            <a:r>
              <a:rPr lang="fr-FR" altLang="fr-FR" dirty="0"/>
              <a:t>Le réchauffement climatique a des conséquences sur </a:t>
            </a:r>
            <a:r>
              <a:rPr lang="fr-FR" altLang="fr-FR" dirty="0" smtClean="0"/>
              <a:t>l’océan :</a:t>
            </a:r>
            <a:endParaRPr lang="fr-FR" altLang="fr-FR" dirty="0"/>
          </a:p>
          <a:p>
            <a:pPr eaLnBrk="1" hangingPunct="1"/>
            <a:r>
              <a:rPr lang="fr-FR" altLang="fr-FR" dirty="0"/>
              <a:t>- il fait fondre les banquises (photos 1 et 2) et cela perturbe les animaux qui n’ont plus leur habitat habituel. </a:t>
            </a:r>
          </a:p>
          <a:p>
            <a:pPr eaLnBrk="1" hangingPunct="1"/>
            <a:r>
              <a:rPr lang="fr-FR" altLang="fr-FR" dirty="0"/>
              <a:t>- il engendre aussi la montée du niveau de l’océan provoquant plus de phénomènes d’inondations des côtes maritimes. </a:t>
            </a:r>
            <a:r>
              <a:rPr lang="fr-FR" dirty="0"/>
              <a:t>Lorsque la température de l’eau augmente, l’océan se dilate, la mer monte. Ce phénomène est accentué par la fonte des glaces elle aussi provoquée par le réchauffement climatique.</a:t>
            </a:r>
            <a:endParaRPr lang="fr-FR" altLang="fr-FR" dirty="0"/>
          </a:p>
          <a:p>
            <a:pPr eaLnBrk="1" hangingPunct="1"/>
            <a:endParaRPr lang="fr-FR" altLang="fr-FR" dirty="0"/>
          </a:p>
          <a:p>
            <a:pPr eaLnBrk="1" hangingPunct="1"/>
            <a:r>
              <a:rPr lang="fr-FR" altLang="fr-FR" dirty="0"/>
              <a:t>Si les hommes produisent trop de CO², l’Océan ne pourra plus le traiter et il restera dans l’eau. </a:t>
            </a:r>
          </a:p>
          <a:p>
            <a:pPr eaLnBrk="1" hangingPunct="1"/>
            <a:r>
              <a:rPr lang="fr-FR" altLang="fr-FR" dirty="0"/>
              <a:t>Plus de CO² dans l’eau, cela signifie une eau plus acide. Là encore, cela modifie l’équilibre de la faune et la flore marine. Cela risque de faire disparaître le plancton, qui nous fait respirer ! </a:t>
            </a:r>
          </a:p>
          <a:p>
            <a:pPr eaLnBrk="1" hangingPunct="1"/>
            <a:endParaRPr lang="fr-FR" altLang="fr-FR" dirty="0"/>
          </a:p>
          <a:p>
            <a:pPr eaLnBrk="1" hangingPunct="1"/>
            <a:r>
              <a:rPr lang="fr-FR" altLang="fr-FR" dirty="0"/>
              <a:t>L’acidification</a:t>
            </a:r>
            <a:r>
              <a:rPr lang="fr-FR" altLang="fr-FR" baseline="0" dirty="0"/>
              <a:t> de l’Océan met également en péril les récifs coralliens. Or, les coraux permettent à des milliers d’espèces marines de vivre. Ils forment aussi une barrière naturelle contre l’érosion </a:t>
            </a:r>
            <a:r>
              <a:rPr lang="fr-FR" dirty="0"/>
              <a:t>et les inondations à la suite des fortes tempêtes (cyclones, typhons…) protégeant de nombreuses côtes maritimes.</a:t>
            </a:r>
            <a:endParaRPr lang="fr-FR" altLang="fr-FR" baseline="0" dirty="0"/>
          </a:p>
          <a:p>
            <a:pPr eaLnBrk="1" hangingPunct="1"/>
            <a:r>
              <a:rPr lang="fr-FR" altLang="fr-FR" baseline="0" dirty="0"/>
              <a:t>La photo 3 présente le blanchissement des coraux qui traduit leur dépérissement.</a:t>
            </a: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44</a:t>
            </a:fld>
            <a:endParaRPr lang="fr-FR"/>
          </a:p>
        </p:txBody>
      </p:sp>
    </p:spTree>
    <p:extLst>
      <p:ext uri="{BB962C8B-B14F-4D97-AF65-F5344CB8AC3E}">
        <p14:creationId xmlns:p14="http://schemas.microsoft.com/office/powerpoint/2010/main" xmlns="" val="3305121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Quels autres menaces et risques existe-t-il en</a:t>
            </a:r>
            <a:r>
              <a:rPr lang="fr-FR" b="1" baseline="0" dirty="0"/>
              <a:t> mer ? </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45</a:t>
            </a:fld>
            <a:endParaRPr lang="fr-FR"/>
          </a:p>
        </p:txBody>
      </p:sp>
    </p:spTree>
    <p:extLst>
      <p:ext uri="{BB962C8B-B14F-4D97-AF65-F5344CB8AC3E}">
        <p14:creationId xmlns:p14="http://schemas.microsoft.com/office/powerpoint/2010/main" xmlns="" val="1328416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a:t>La mer est un espace de liberté. </a:t>
            </a:r>
            <a:r>
              <a:rPr lang="fr-FR" altLang="fr-FR" dirty="0"/>
              <a:t>Les navires sont libres de circuler. Il ne sont pas contrôlés.  </a:t>
            </a:r>
          </a:p>
          <a:p>
            <a:endParaRPr lang="fr-FR" altLang="fr-FR" dirty="0"/>
          </a:p>
          <a:p>
            <a:r>
              <a:rPr lang="fr-FR" altLang="fr-FR" dirty="0"/>
              <a:t>Les pirates, les trafiquants de drogue, les trafiquants d’armes, les trafiquants d’êtres humains, les terroristes profitent de cette liberté pour commettre</a:t>
            </a:r>
            <a:r>
              <a:rPr lang="fr-FR" altLang="fr-FR" baseline="0" dirty="0"/>
              <a:t> leurs méfaits</a:t>
            </a:r>
            <a:r>
              <a:rPr lang="fr-FR" altLang="fr-FR" dirty="0"/>
              <a:t>. </a:t>
            </a:r>
          </a:p>
          <a:p>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46</a:t>
            </a:fld>
            <a:endParaRPr lang="fr-FR"/>
          </a:p>
        </p:txBody>
      </p:sp>
    </p:spTree>
    <p:extLst>
      <p:ext uri="{BB962C8B-B14F-4D97-AF65-F5344CB8AC3E}">
        <p14:creationId xmlns:p14="http://schemas.microsoft.com/office/powerpoint/2010/main" xmlns="" val="2590742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dirty="0"/>
              <a:t>Mais la mer,</a:t>
            </a:r>
            <a:r>
              <a:rPr lang="fr-FR" altLang="fr-FR" b="1" baseline="0" dirty="0"/>
              <a:t> c’est aussi des</a:t>
            </a:r>
            <a:r>
              <a:rPr lang="fr-FR" altLang="fr-FR" b="1" dirty="0"/>
              <a:t> risques :</a:t>
            </a:r>
            <a:r>
              <a:rPr lang="fr-FR" altLang="fr-FR" b="1" baseline="0" dirty="0"/>
              <a:t> </a:t>
            </a:r>
          </a:p>
          <a:p>
            <a:r>
              <a:rPr lang="fr-FR" altLang="fr-FR" baseline="0" dirty="0"/>
              <a:t>Les risques naturels : tsunamis, tempêtes… </a:t>
            </a:r>
            <a:r>
              <a:rPr lang="fr-FR" altLang="fr-FR" baseline="0" dirty="0" smtClean="0"/>
              <a:t>Qui </a:t>
            </a:r>
            <a:r>
              <a:rPr lang="fr-FR" altLang="fr-FR" baseline="0" dirty="0"/>
              <a:t>ont des conséquences sur les littoraux mais aussi sur la navigation. </a:t>
            </a:r>
            <a:r>
              <a:rPr lang="fr-FR" altLang="fr-FR" dirty="0"/>
              <a:t> </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47</a:t>
            </a:fld>
            <a:endParaRPr lang="fr-FR"/>
          </a:p>
        </p:txBody>
      </p:sp>
    </p:spTree>
    <p:extLst>
      <p:ext uri="{BB962C8B-B14F-4D97-AF65-F5344CB8AC3E}">
        <p14:creationId xmlns:p14="http://schemas.microsoft.com/office/powerpoint/2010/main" xmlns="" val="3582149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b="1" dirty="0"/>
              <a:t>Qui protège la mer ? </a:t>
            </a:r>
          </a:p>
          <a:p>
            <a:endParaRPr lang="fr-FR" b="1"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48</a:t>
            </a:fld>
            <a:endParaRPr lang="fr-FR"/>
          </a:p>
        </p:txBody>
      </p:sp>
    </p:spTree>
    <p:extLst>
      <p:ext uri="{BB962C8B-B14F-4D97-AF65-F5344CB8AC3E}">
        <p14:creationId xmlns:p14="http://schemas.microsoft.com/office/powerpoint/2010/main" xmlns="" val="40839055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defRPr/>
            </a:pPr>
            <a:r>
              <a:rPr lang="fr-FR" altLang="fr-FR" dirty="0"/>
              <a:t>Beaucoup d’acteurs sont mobilisés pour protéger </a:t>
            </a:r>
            <a:r>
              <a:rPr lang="fr-FR" altLang="fr-FR" dirty="0" smtClean="0"/>
              <a:t>l’océan : </a:t>
            </a:r>
            <a:endParaRPr lang="fr-FR" altLang="fr-FR" dirty="0"/>
          </a:p>
          <a:p>
            <a:pPr marL="173079" indent="-173079" defTabSz="923087">
              <a:buFont typeface="Arial" panose="020B0604020202020204" pitchFamily="34" charset="0"/>
              <a:buChar char="•"/>
              <a:defRPr/>
            </a:pPr>
            <a:r>
              <a:rPr lang="fr-FR" altLang="fr-FR" dirty="0"/>
              <a:t>De nombreux acteurs publics sont également mobilisés (Secrétariat général à la mer, Conservatoires du littoral, Affaires maritimes, Gendarmerie maritime, la Marine nationale sur laquelle nous reviendrons…) </a:t>
            </a:r>
          </a:p>
          <a:p>
            <a:pPr marL="173079" indent="-173079" defTabSz="923087">
              <a:buFont typeface="Arial" panose="020B0604020202020204" pitchFamily="34" charset="0"/>
              <a:buChar char="•"/>
              <a:defRPr/>
            </a:pPr>
            <a:r>
              <a:rPr lang="fr-FR" altLang="fr-FR" dirty="0"/>
              <a:t>Il existe aussi de nombreuses associations ou fondations de protection des littoraux et de la mer qui agissent pour préserver ces espaces.</a:t>
            </a:r>
          </a:p>
          <a:p>
            <a:pPr marL="173079" indent="-173079" defTabSz="923087">
              <a:buFont typeface="Arial" panose="020B0604020202020204" pitchFamily="34" charset="0"/>
              <a:buChar char="•"/>
              <a:defRPr/>
            </a:pPr>
            <a:r>
              <a:rPr lang="fr-FR" altLang="fr-FR" dirty="0" smtClean="0"/>
              <a:t>MAIS SURTOUT …</a:t>
            </a: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49</a:t>
            </a:fld>
            <a:endParaRPr lang="fr-FR"/>
          </a:p>
        </p:txBody>
      </p:sp>
    </p:spTree>
    <p:extLst>
      <p:ext uri="{BB962C8B-B14F-4D97-AF65-F5344CB8AC3E}">
        <p14:creationId xmlns:p14="http://schemas.microsoft.com/office/powerpoint/2010/main" xmlns="" val="22989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spcBef>
                <a:spcPct val="0"/>
              </a:spcBef>
            </a:pPr>
            <a:r>
              <a:rPr lang="fr-FR" altLang="fr-FR" b="1" dirty="0"/>
              <a:t>La Mer du Nord - La Manche - L’Océan Atlantique - La Mer Méditerranée </a:t>
            </a:r>
          </a:p>
          <a:p>
            <a:pPr eaLnBrk="1" hangingPunct="1">
              <a:spcBef>
                <a:spcPct val="0"/>
              </a:spcBef>
            </a:pPr>
            <a:endParaRPr lang="fr-FR" altLang="fr-FR" dirty="0"/>
          </a:p>
          <a:p>
            <a:pPr eaLnBrk="1" hangingPunct="1">
              <a:spcBef>
                <a:spcPct val="0"/>
              </a:spcBef>
            </a:pPr>
            <a:r>
              <a:rPr lang="fr-FR" altLang="fr-FR" dirty="0"/>
              <a:t>Bonus : A votre avis, quelle est la différence entre une mer et un océan ? </a:t>
            </a:r>
          </a:p>
          <a:p>
            <a:pPr eaLnBrk="1" hangingPunct="1">
              <a:spcBef>
                <a:spcPct val="0"/>
              </a:spcBef>
            </a:pPr>
            <a:r>
              <a:rPr lang="fr-FR" altLang="fr-FR" dirty="0"/>
              <a:t>Une mer se trouve toujours à l’intérieur d’un continent alors qu’un ou plusieurs océans entourent un continent. </a:t>
            </a:r>
          </a:p>
          <a:p>
            <a:pPr eaLnBrk="1" hangingPunct="1">
              <a:spcBef>
                <a:spcPct val="0"/>
              </a:spcBef>
            </a:pPr>
            <a:r>
              <a:rPr lang="fr-FR" altLang="fr-FR" dirty="0"/>
              <a:t>Un océan est en général plus étendu et plus profond qu’une mer. </a:t>
            </a:r>
          </a:p>
          <a:p>
            <a:pPr eaLnBrk="1" hangingPunct="1">
              <a:spcBef>
                <a:spcPct val="0"/>
              </a:spcBef>
            </a:pP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a:t>
            </a:fld>
            <a:endParaRPr lang="fr-FR"/>
          </a:p>
        </p:txBody>
      </p:sp>
    </p:spTree>
    <p:extLst>
      <p:ext uri="{BB962C8B-B14F-4D97-AF65-F5344CB8AC3E}">
        <p14:creationId xmlns:p14="http://schemas.microsoft.com/office/powerpoint/2010/main" xmlns="" val="3998196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dirty="0" smtClean="0"/>
              <a:t>… CHACUN DE NOUS</a:t>
            </a:r>
            <a:r>
              <a:rPr lang="fr-FR" altLang="fr-FR" baseline="0" dirty="0" smtClean="0"/>
              <a:t> </a:t>
            </a:r>
            <a:r>
              <a:rPr lang="fr-FR" altLang="fr-FR" dirty="0" smtClean="0"/>
              <a:t> </a:t>
            </a:r>
            <a:r>
              <a:rPr lang="fr-FR" altLang="fr-FR" dirty="0"/>
              <a:t>! Il y a beaucoup de petites choses simples que nous</a:t>
            </a:r>
            <a:r>
              <a:rPr lang="fr-FR" altLang="fr-FR" baseline="0" dirty="0"/>
              <a:t> pouvons </a:t>
            </a:r>
            <a:r>
              <a:rPr lang="fr-FR" altLang="fr-FR" dirty="0"/>
              <a:t>faire pour que l’océan </a:t>
            </a:r>
            <a:r>
              <a:rPr lang="fr-FR" altLang="fr-FR" baseline="0" dirty="0"/>
              <a:t>donc notre</a:t>
            </a:r>
            <a:r>
              <a:rPr lang="fr-FR" altLang="fr-FR" dirty="0"/>
              <a:t> planète soit protégée. </a:t>
            </a:r>
          </a:p>
          <a:p>
            <a:pPr eaLnBrk="1" hangingPunct="1"/>
            <a:endParaRPr lang="fr-FR" altLang="fr-FR" dirty="0"/>
          </a:p>
          <a:p>
            <a:pPr eaLnBrk="1" hangingPunct="1"/>
            <a:r>
              <a:rPr lang="fr-FR" altLang="fr-FR" dirty="0"/>
              <a:t>Nous pouvons faire bien attention à nos déchets (tri, dépôt dans les lieux adéquats).</a:t>
            </a:r>
            <a:r>
              <a:rPr lang="fr-FR" altLang="fr-FR" baseline="0" dirty="0"/>
              <a:t> </a:t>
            </a:r>
          </a:p>
          <a:p>
            <a:pPr eaLnBrk="1" hangingPunct="1"/>
            <a:r>
              <a:rPr lang="fr-FR" altLang="fr-FR" baseline="0" dirty="0"/>
              <a:t>Ne surtout rien jeter en mer ou sur les littoraux ni dans les rivières. </a:t>
            </a:r>
          </a:p>
          <a:p>
            <a:pPr eaLnBrk="1" hangingPunct="1"/>
            <a:r>
              <a:rPr lang="fr-FR" altLang="fr-FR" dirty="0"/>
              <a:t>Sur la plage, et près des côtes, nous devons bien respecter la nature et les animaux présents. </a:t>
            </a:r>
          </a:p>
          <a:p>
            <a:r>
              <a:rPr lang="fr-FR" altLang="fr-FR" dirty="0"/>
              <a:t>Si nous avons le loisir de pêcher, nous devons respecter les règles de la pêche. On ne peut pas pêcher n’importe quel poisson ou coquillage à n’importe quel moment. Il y a, par exemple, des mois où il est interdit de ramasser certains coquillages pour leur laisser le temps de se reproduire.  </a:t>
            </a:r>
          </a:p>
          <a:p>
            <a:r>
              <a:rPr lang="fr-FR" altLang="fr-FR" dirty="0"/>
              <a:t>Nous pouvons aussi expliquer autour de nous pourquoi</a:t>
            </a:r>
            <a:r>
              <a:rPr lang="fr-FR" altLang="fr-FR" baseline="0" dirty="0"/>
              <a:t> tout cela est important ! </a:t>
            </a: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50</a:t>
            </a:fld>
            <a:endParaRPr lang="fr-FR"/>
          </a:p>
        </p:txBody>
      </p:sp>
    </p:spTree>
    <p:extLst>
      <p:ext uri="{BB962C8B-B14F-4D97-AF65-F5344CB8AC3E}">
        <p14:creationId xmlns:p14="http://schemas.microsoft.com/office/powerpoint/2010/main" xmlns="" val="13474273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defRPr/>
            </a:pPr>
            <a:r>
              <a:rPr lang="fr-FR" altLang="fr-FR" dirty="0"/>
              <a:t>Zoom</a:t>
            </a:r>
            <a:r>
              <a:rPr lang="fr-FR" altLang="fr-FR" baseline="0" dirty="0"/>
              <a:t> sur l’un de ces acteurs : la</a:t>
            </a:r>
            <a:r>
              <a:rPr lang="fr-FR" altLang="fr-FR" dirty="0"/>
              <a:t> Marine nationale :</a:t>
            </a:r>
            <a:r>
              <a:rPr lang="fr-FR" altLang="fr-FR" baseline="0" dirty="0"/>
              <a:t> </a:t>
            </a:r>
          </a:p>
          <a:p>
            <a:pPr eaLnBrk="1" hangingPunct="1">
              <a:defRPr/>
            </a:pPr>
            <a:r>
              <a:rPr lang="fr-FR" altLang="fr-FR" dirty="0"/>
              <a:t>Elle contribue à la protection de l’océan. </a:t>
            </a:r>
          </a:p>
          <a:p>
            <a:pPr eaLnBrk="1" hangingPunct="1">
              <a:defRPr/>
            </a:pPr>
            <a:r>
              <a:rPr lang="fr-FR" altLang="fr-FR" dirty="0"/>
              <a:t>En permanence, sur toutes les mers du monde, elle surveille la mer et les littoraux avec ses bateaux, ses avions ou ses sémaphores.</a:t>
            </a:r>
          </a:p>
          <a:p>
            <a:pPr eaLnBrk="1" hangingPunct="1">
              <a:defRPr/>
            </a:pPr>
            <a:endParaRPr lang="fr-FR" altLang="fr-FR" dirty="0"/>
          </a:p>
          <a:p>
            <a:pPr eaLnBrk="1" hangingPunct="1">
              <a:defRPr/>
            </a:pPr>
            <a:r>
              <a:rPr lang="fr-FR" altLang="fr-FR" dirty="0"/>
              <a:t>Elle surveille et contrôle les pêcheurs, on parle de « police des pêches ». (photo 3)</a:t>
            </a:r>
          </a:p>
          <a:p>
            <a:pPr eaLnBrk="1" hangingPunct="1">
              <a:defRPr/>
            </a:pPr>
            <a:r>
              <a:rPr lang="fr-FR" altLang="fr-FR" dirty="0"/>
              <a:t>Elle intervient en cas d’accident pour limiter la pollution. Elle dispose à Brest d’un centre d’expertise pratique de lutte antipollution (CEPPOL) et de bâtiments dédiés à cette mission en métropole et en outre-mer. (photo1)</a:t>
            </a:r>
          </a:p>
          <a:p>
            <a:pPr eaLnBrk="1" hangingPunct="1">
              <a:defRPr/>
            </a:pPr>
            <a:r>
              <a:rPr lang="fr-FR" altLang="fr-FR" dirty="0"/>
              <a:t>La Marine nationale est également un acteur de la connaissance de l’océan. Elle recueille et exploite les données hydro-météo-océanographiques. (photo 4)</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51</a:t>
            </a:fld>
            <a:endParaRPr lang="fr-FR"/>
          </a:p>
        </p:txBody>
      </p:sp>
    </p:spTree>
    <p:extLst>
      <p:ext uri="{BB962C8B-B14F-4D97-AF65-F5344CB8AC3E}">
        <p14:creationId xmlns:p14="http://schemas.microsoft.com/office/powerpoint/2010/main" xmlns="" val="36704739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altLang="fr-FR" dirty="0"/>
              <a:t>Protéger la mer, c’est aussi protéger les personnes qui sont en mer. </a:t>
            </a:r>
          </a:p>
          <a:p>
            <a:pPr eaLnBrk="1" hangingPunct="1"/>
            <a:r>
              <a:rPr lang="fr-FR" altLang="fr-FR" dirty="0"/>
              <a:t>C’est ce que l’on appelle le sauvetage en mer. </a:t>
            </a:r>
          </a:p>
          <a:p>
            <a:pPr eaLnBrk="1" hangingPunct="1"/>
            <a:r>
              <a:rPr lang="fr-FR" altLang="fr-FR" dirty="0"/>
              <a:t>Quand un accident/incident survient en mer (un bateau qui coule, un marin blessé sur un bateau de pêche, une famille en panne de moteur sur un petit bateau de tourisme, un plongeur qui ne réapparait pas à la surface, un véliplanchiste (quelqu’un qui fait de la planche à voile) qui dérive et qui n’arrive plus à revenir vers le rivage…. ), il y a toute une chaîne d’acteurs qui se met en action pour porter secours aux victimes. </a:t>
            </a:r>
          </a:p>
          <a:p>
            <a:pPr defTabSz="923087">
              <a:defRPr/>
            </a:pPr>
            <a:r>
              <a:rPr lang="fr-FR" altLang="fr-FR" dirty="0"/>
              <a:t>La Marine y contribue. Elle travaille avec d’autres acteurs : la SNSM (société nationale de sauvetage en mer),</a:t>
            </a:r>
            <a:r>
              <a:rPr lang="fr-FR" altLang="fr-FR" baseline="0" dirty="0"/>
              <a:t> </a:t>
            </a:r>
            <a:r>
              <a:rPr lang="fr-FR" altLang="fr-FR" dirty="0"/>
              <a:t>la sécurité civile, la Gendarmerie maritime, les affaires maritimes… </a:t>
            </a: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52</a:t>
            </a:fld>
            <a:endParaRPr lang="fr-FR"/>
          </a:p>
        </p:txBody>
      </p:sp>
    </p:spTree>
    <p:extLst>
      <p:ext uri="{BB962C8B-B14F-4D97-AF65-F5344CB8AC3E}">
        <p14:creationId xmlns:p14="http://schemas.microsoft.com/office/powerpoint/2010/main" xmlns="" val="17379069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altLang="fr-FR" dirty="0"/>
              <a:t>La Marine Nationale surveille, protège et intervient.</a:t>
            </a:r>
          </a:p>
          <a:p>
            <a:pPr>
              <a:defRPr/>
            </a:pPr>
            <a:r>
              <a:rPr lang="fr-FR" altLang="fr-FR" dirty="0"/>
              <a:t>Elle participe à la lutte antiterroriste depuis la mer. </a:t>
            </a:r>
          </a:p>
          <a:p>
            <a:pPr>
              <a:defRPr/>
            </a:pPr>
            <a:r>
              <a:rPr lang="fr-FR" altLang="fr-FR" dirty="0"/>
              <a:t>Elle est également active dans :</a:t>
            </a:r>
          </a:p>
          <a:p>
            <a:pPr marL="173079" indent="-173079">
              <a:buFont typeface="Arial" panose="020B0604020202020204" pitchFamily="34" charset="0"/>
              <a:buChar char="•"/>
              <a:defRPr/>
            </a:pPr>
            <a:r>
              <a:rPr lang="fr-FR" altLang="fr-FR" dirty="0"/>
              <a:t>la lutte contre la piraterie,</a:t>
            </a:r>
            <a:r>
              <a:rPr lang="fr-FR" altLang="fr-FR" baseline="0" dirty="0"/>
              <a:t> (photo 3)</a:t>
            </a:r>
            <a:endParaRPr lang="fr-FR" altLang="fr-FR" dirty="0"/>
          </a:p>
          <a:p>
            <a:pPr marL="173079" indent="-173079">
              <a:buFont typeface="Arial" panose="020B0604020202020204" pitchFamily="34" charset="0"/>
              <a:buChar char="•"/>
              <a:defRPr/>
            </a:pPr>
            <a:r>
              <a:rPr lang="fr-FR" altLang="fr-FR" dirty="0"/>
              <a:t>la lutte contre le trafic de drogue</a:t>
            </a:r>
            <a:r>
              <a:rPr lang="fr-FR" altLang="fr-FR" baseline="0" dirty="0"/>
              <a:t> (photo 2)</a:t>
            </a:r>
          </a:p>
          <a:p>
            <a:pPr marL="173079" indent="-173079">
              <a:buFont typeface="Arial" panose="020B0604020202020204" pitchFamily="34" charset="0"/>
              <a:buChar char="•"/>
              <a:defRPr/>
            </a:pPr>
            <a:r>
              <a:rPr lang="fr-FR" altLang="fr-FR" baseline="0" dirty="0"/>
              <a:t>La lutte contre le trafic d’armes (photo 1)</a:t>
            </a:r>
            <a:endParaRPr lang="fr-FR" altLang="fr-FR" dirty="0"/>
          </a:p>
          <a:p>
            <a:pPr marL="173079" indent="-173079">
              <a:buFont typeface="Arial" panose="020B0604020202020204" pitchFamily="34" charset="0"/>
              <a:buChar char="•"/>
              <a:defRPr/>
            </a:pPr>
            <a:r>
              <a:rPr lang="fr-FR" altLang="fr-FR" dirty="0"/>
              <a:t>la lutte contre les passeurs de migrants.</a:t>
            </a:r>
          </a:p>
          <a:p>
            <a:pPr>
              <a:defRPr/>
            </a:pPr>
            <a:endParaRPr lang="fr-FR" altLang="fr-FR" dirty="0"/>
          </a:p>
          <a:p>
            <a:pPr>
              <a:defRPr/>
            </a:pPr>
            <a:r>
              <a:rPr lang="fr-FR" altLang="fr-FR" dirty="0"/>
              <a:t>Pour effectuer ses missions, la Marine Nationale est présente en permanence, avec ses bateaux, ses avions, ses sous-marins, sur toutes les mers du monde.</a:t>
            </a:r>
          </a:p>
          <a:p>
            <a:pPr>
              <a:defRPr/>
            </a:pPr>
            <a:r>
              <a:rPr lang="fr-FR" altLang="fr-FR" dirty="0"/>
              <a:t>Pour agir, elle se coordonne avec tous les acteurs et utilisateurs</a:t>
            </a:r>
            <a:r>
              <a:rPr lang="fr-FR" altLang="fr-FR" baseline="0" dirty="0"/>
              <a:t> présents en mer. </a:t>
            </a:r>
            <a:endParaRPr lang="fr-FR" altLang="fr-FR" dirty="0"/>
          </a:p>
          <a:p>
            <a:pPr>
              <a:defRPr/>
            </a:pPr>
            <a:endParaRPr lang="fr-FR" altLang="fr-FR" dirty="0"/>
          </a:p>
          <a:p>
            <a:pPr>
              <a:defRPr/>
            </a:pPr>
            <a:r>
              <a:rPr lang="fr-FR" altLang="fr-FR" dirty="0"/>
              <a:t>Ainsi, la Marine Nationale défend la liberté des mers et</a:t>
            </a:r>
            <a:r>
              <a:rPr lang="fr-FR" altLang="fr-FR" baseline="0" dirty="0"/>
              <a:t> protège les intérêts de la France</a:t>
            </a:r>
            <a:r>
              <a:rPr lang="fr-FR" altLang="fr-FR" dirty="0"/>
              <a:t>.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53</a:t>
            </a:fld>
            <a:endParaRPr lang="fr-FR"/>
          </a:p>
        </p:txBody>
      </p:sp>
    </p:spTree>
    <p:extLst>
      <p:ext uri="{BB962C8B-B14F-4D97-AF65-F5344CB8AC3E}">
        <p14:creationId xmlns:p14="http://schemas.microsoft.com/office/powerpoint/2010/main" xmlns="" val="32691544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Quels sont les métiers de la mer ? </a:t>
            </a: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54</a:t>
            </a:fld>
            <a:endParaRPr lang="fr-FR"/>
          </a:p>
        </p:txBody>
      </p:sp>
    </p:spTree>
    <p:extLst>
      <p:ext uri="{BB962C8B-B14F-4D97-AF65-F5344CB8AC3E}">
        <p14:creationId xmlns:p14="http://schemas.microsoft.com/office/powerpoint/2010/main" xmlns="" val="27222293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dirty="0"/>
              <a:t>En France, on estime que 300 000 emplois sont liés à la mer…  dans des secteurs très différents (tourisme, sports nautique, recherche, pêche, construction navale, commerce, sécurité…). </a:t>
            </a:r>
          </a:p>
          <a:p>
            <a:pPr defTabSz="923087">
              <a:defRPr/>
            </a:pPr>
            <a:r>
              <a:rPr lang="fr-FR" dirty="0"/>
              <a:t>Il y a des métiers qui s'exercent en mer depuis toujours (pêche, transport, même la marine), et des métiers qui naissent à mesure que l'on connaît mieux la mer (métiers autour des énergies marines, plaisance, nautisme, biotechnologies, aquaculture..., chercheurs, associations de préservation de la mer...). </a:t>
            </a:r>
          </a:p>
          <a:p>
            <a:pPr defTabSz="923087">
              <a:defRPr/>
            </a:pPr>
            <a:endParaRPr lang="fr-FR" altLang="fr-FR" dirty="0"/>
          </a:p>
          <a:p>
            <a:pPr eaLnBrk="1" hangingPunct="1"/>
            <a:r>
              <a:rPr lang="fr-FR" altLang="fr-FR" dirty="0"/>
              <a:t>Les métiers de la mer, ce sont aussi les métiers de la Marine nationale : </a:t>
            </a:r>
          </a:p>
          <a:p>
            <a:pPr eaLnBrk="1" hangingPunct="1"/>
            <a:r>
              <a:rPr lang="fr-FR" altLang="fr-FR" dirty="0"/>
              <a:t>Infirmier, guetteur de la flotte, navigateur timonier, cuisinier, manœuvrier, mécanicien, comptable, électronicien d’armes, marin-pompier, spécialiste dans l’énergie nucléaire, pilote, matelot au pont d’envol, électrotechnicien, fusiller marin, moniteur de sport, détecteur anti sous-marin, plongeur démineur, musicien, juriste…</a:t>
            </a:r>
          </a:p>
          <a:p>
            <a:pPr eaLnBrk="1" hangingPunct="1"/>
            <a:r>
              <a:rPr lang="fr-FR" altLang="fr-FR" dirty="0"/>
              <a:t>Chaque année, elle recrute </a:t>
            </a:r>
            <a:r>
              <a:rPr lang="fr-FR" altLang="fr-FR" b="1" dirty="0"/>
              <a:t>3 500 jeunes français du niveau 3</a:t>
            </a:r>
            <a:r>
              <a:rPr lang="fr-FR" altLang="fr-FR" b="1" baseline="30000" dirty="0"/>
              <a:t>ème</a:t>
            </a:r>
            <a:r>
              <a:rPr lang="fr-FR" altLang="fr-FR" b="1" dirty="0"/>
              <a:t> à bac+5,</a:t>
            </a:r>
            <a:r>
              <a:rPr lang="fr-FR" altLang="fr-FR" b="1" baseline="0" dirty="0"/>
              <a:t> de toutes les régions et de tous horizons. </a:t>
            </a:r>
          </a:p>
          <a:p>
            <a:pPr eaLnBrk="1" hangingPunct="1"/>
            <a:r>
              <a:rPr lang="fr-FR" altLang="fr-FR" dirty="0">
                <a:solidFill>
                  <a:srgbClr val="FFFFFF"/>
                </a:solidFill>
              </a:rPr>
              <a:t>Pour tout savoir sur ces métiers, rendez vous sur </a:t>
            </a:r>
            <a:r>
              <a:rPr lang="fr-FR" altLang="fr-FR" dirty="0" err="1">
                <a:solidFill>
                  <a:srgbClr val="FFFFFF"/>
                </a:solidFill>
              </a:rPr>
              <a:t>etremarin.fr</a:t>
            </a:r>
            <a:r>
              <a:rPr lang="fr-FR" altLang="fr-FR" dirty="0">
                <a:solidFill>
                  <a:srgbClr val="FFFFFF"/>
                </a:solidFill>
              </a:rPr>
              <a:t>.</a:t>
            </a:r>
          </a:p>
          <a:p>
            <a:pPr defTabSz="923087">
              <a:defRPr/>
            </a:pP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55</a:t>
            </a:fld>
            <a:endParaRPr lang="fr-FR"/>
          </a:p>
        </p:txBody>
      </p:sp>
    </p:spTree>
    <p:extLst>
      <p:ext uri="{BB962C8B-B14F-4D97-AF65-F5344CB8AC3E}">
        <p14:creationId xmlns:p14="http://schemas.microsoft.com/office/powerpoint/2010/main" xmlns="" val="11548797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On dénombre une quinzaine de filières d’activité liées</a:t>
            </a:r>
            <a:r>
              <a:rPr lang="fr-FR" baseline="0" dirty="0" smtClean="0"/>
              <a:t> à la mer </a:t>
            </a:r>
            <a:r>
              <a:rPr lang="fr-FR" dirty="0" smtClean="0"/>
              <a:t>et de nombreux métiers:</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Les acteurs du transport maritime </a:t>
            </a:r>
            <a:r>
              <a:rPr lang="fr-FR" dirty="0" smtClean="0"/>
              <a:t>(armateur, chef de quai, réparateur de conteneurs, gestionnaire de stock, etc.)</a:t>
            </a:r>
          </a:p>
          <a:p>
            <a:r>
              <a:rPr lang="fr-FR" b="1" dirty="0" smtClean="0"/>
              <a:t>L’activité portuaire </a:t>
            </a:r>
            <a:r>
              <a:rPr lang="fr-FR" dirty="0" smtClean="0"/>
              <a:t>: -</a:t>
            </a:r>
            <a:r>
              <a:rPr lang="fr-FR" baseline="0" dirty="0" smtClean="0"/>
              <a:t> </a:t>
            </a:r>
            <a:r>
              <a:rPr lang="fr-FR" dirty="0" smtClean="0"/>
              <a:t>les ports de commerce (pilote, docker, avitailleur, etc.)</a:t>
            </a:r>
          </a:p>
          <a:p>
            <a:r>
              <a:rPr lang="fr-FR" baseline="0" dirty="0" smtClean="0"/>
              <a:t>                                 - </a:t>
            </a:r>
            <a:r>
              <a:rPr lang="fr-FR" dirty="0" smtClean="0"/>
              <a:t>les ports de plaisance (maître de port, comptable, agent portuaire, etc.)</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L’administration maritime </a:t>
            </a:r>
            <a:r>
              <a:rPr lang="fr-FR" dirty="0" smtClean="0"/>
              <a:t>(administrateur des affaires maritimes, contrôleur des douanes,</a:t>
            </a:r>
            <a:r>
              <a:rPr lang="fr-FR" baseline="0" dirty="0" smtClean="0"/>
              <a:t> </a:t>
            </a:r>
            <a:r>
              <a:rPr lang="fr-FR" dirty="0" smtClean="0"/>
              <a:t>etc.)</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La gestion du littoral </a:t>
            </a:r>
            <a:r>
              <a:rPr lang="fr-FR" dirty="0" smtClean="0"/>
              <a:t>(éducateur à l’environnement, mer et littoral, etc.)</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La maintenance des navires de plaisance et de pêche </a:t>
            </a:r>
            <a:r>
              <a:rPr lang="fr-FR" dirty="0" smtClean="0"/>
              <a:t>(</a:t>
            </a:r>
            <a:r>
              <a:rPr lang="fr-FR" dirty="0" err="1" smtClean="0"/>
              <a:t>accastilleur</a:t>
            </a:r>
            <a:r>
              <a:rPr lang="fr-FR" dirty="0" smtClean="0"/>
              <a:t>, etc.)</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La marine marchande </a:t>
            </a:r>
            <a:r>
              <a:rPr lang="fr-FR" dirty="0" smtClean="0"/>
              <a:t>(commandant, maître d’équipage, officier mécanicien, etc.)</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La marine nationale </a:t>
            </a:r>
            <a:r>
              <a:rPr lang="fr-FR" dirty="0" smtClean="0"/>
              <a:t>(officier de la marine nationale, manœuvrier, marin pompier, électronicien d’armes, plongeur démineur, etc.)</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56</a:t>
            </a:fld>
            <a:endParaRPr lang="fr-FR"/>
          </a:p>
        </p:txBody>
      </p:sp>
    </p:spTree>
    <p:extLst>
      <p:ext uri="{BB962C8B-B14F-4D97-AF65-F5344CB8AC3E}">
        <p14:creationId xmlns:p14="http://schemas.microsoft.com/office/powerpoint/2010/main" xmlns="" val="13848555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La pêche et les cultures maritimes </a:t>
            </a:r>
            <a:r>
              <a:rPr lang="fr-FR" dirty="0" smtClean="0"/>
              <a:t>(patron pêcheur, chef d’exploitation cultures et élevages maritimes, etc.)</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La recherche et la protection de l’environnement marin </a:t>
            </a:r>
            <a:r>
              <a:rPr lang="fr-FR" dirty="0" smtClean="0"/>
              <a:t>(biologiste marin, etc.)</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La construction, la réparation et la déconstruction navales</a:t>
            </a:r>
            <a:r>
              <a:rPr lang="fr-FR" b="1" baseline="0" dirty="0" smtClean="0"/>
              <a:t> </a:t>
            </a:r>
            <a:r>
              <a:rPr lang="fr-FR" dirty="0" smtClean="0"/>
              <a:t>(charpentier de marine, chaudronnier-soudeur,</a:t>
            </a:r>
            <a:r>
              <a:rPr lang="fr-FR" baseline="0" dirty="0" smtClean="0"/>
              <a:t> électricien, architecte naval, </a:t>
            </a:r>
            <a:r>
              <a:rPr lang="fr-FR" dirty="0" smtClean="0"/>
              <a:t>etc.)</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Les services à la plaisance </a:t>
            </a:r>
            <a:r>
              <a:rPr lang="fr-FR" dirty="0" smtClean="0"/>
              <a:t>(agent d’équipage, hôtesse, </a:t>
            </a:r>
            <a:r>
              <a:rPr lang="fr-FR" dirty="0" err="1" smtClean="0"/>
              <a:t>ship</a:t>
            </a:r>
            <a:r>
              <a:rPr lang="fr-FR" dirty="0" smtClean="0"/>
              <a:t> </a:t>
            </a:r>
            <a:r>
              <a:rPr lang="fr-FR" dirty="0" err="1" smtClean="0"/>
              <a:t>chandler</a:t>
            </a:r>
            <a:r>
              <a:rPr lang="fr-FR" dirty="0" smtClean="0"/>
              <a:t>, expert maritime, etc.)</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Les sports du littoral </a:t>
            </a:r>
            <a:r>
              <a:rPr lang="fr-FR" dirty="0" smtClean="0"/>
              <a:t>(animateur activités nautiques, éducateur sportif, moniteur de voile, etc.)</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Les technologies et l’énergie marine </a:t>
            </a:r>
            <a:r>
              <a:rPr lang="fr-FR" dirty="0" smtClean="0"/>
              <a:t>(météorologue du vent, chaudronnier plastique, ingénieur en recherche et développement, etc.)</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Le tourisme nautique et du littoral </a:t>
            </a:r>
            <a:r>
              <a:rPr lang="fr-FR" dirty="0" smtClean="0"/>
              <a:t>(guide conférencier, chef de plage, loueur de bateau, etc.)</a:t>
            </a:r>
          </a:p>
          <a:p>
            <a:r>
              <a:rPr lang="fr-FR" b="1" dirty="0" smtClean="0"/>
              <a:t>La transformation et la commercialisation des produits de la mer </a:t>
            </a:r>
            <a:r>
              <a:rPr lang="fr-FR" dirty="0" smtClean="0"/>
              <a:t>(mareyeur,</a:t>
            </a:r>
            <a:r>
              <a:rPr lang="fr-FR" baseline="0" dirty="0" smtClean="0"/>
              <a:t> </a:t>
            </a:r>
            <a:r>
              <a:rPr lang="fr-FR" dirty="0" smtClean="0"/>
              <a:t>poissonnier traiteur,</a:t>
            </a:r>
            <a:r>
              <a:rPr lang="fr-FR" baseline="0" dirty="0" smtClean="0"/>
              <a:t> chef de rayon</a:t>
            </a:r>
            <a:r>
              <a:rPr lang="fr-FR" dirty="0" smtClean="0"/>
              <a:t>, etc.)</a:t>
            </a:r>
          </a:p>
          <a:p>
            <a:endParaRPr lang="fr-FR" dirty="0" smtClean="0"/>
          </a:p>
          <a:p>
            <a:pPr defTabSz="923087">
              <a:defRPr/>
            </a:pPr>
            <a:r>
              <a:rPr lang="fr-FR" dirty="0" smtClean="0"/>
              <a:t>Il</a:t>
            </a:r>
            <a:r>
              <a:rPr lang="fr-FR" baseline="0" dirty="0" smtClean="0"/>
              <a:t> existe de nombreuses formations et divers parcours pour se former à ces métiers.</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57</a:t>
            </a:fld>
            <a:endParaRPr lang="fr-FR"/>
          </a:p>
        </p:txBody>
      </p:sp>
    </p:spTree>
    <p:extLst>
      <p:ext uri="{BB962C8B-B14F-4D97-AF65-F5344CB8AC3E}">
        <p14:creationId xmlns:p14="http://schemas.microsoft.com/office/powerpoint/2010/main" xmlns="" val="7923814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58</a:t>
            </a:fld>
            <a:endParaRPr lang="fr-FR"/>
          </a:p>
        </p:txBody>
      </p:sp>
    </p:spTree>
    <p:extLst>
      <p:ext uri="{BB962C8B-B14F-4D97-AF65-F5344CB8AC3E}">
        <p14:creationId xmlns:p14="http://schemas.microsoft.com/office/powerpoint/2010/main" xmlns="" val="167511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spcBef>
                <a:spcPct val="0"/>
              </a:spcBef>
            </a:pPr>
            <a:r>
              <a:rPr lang="fr-FR" altLang="fr-FR" dirty="0"/>
              <a:t>La France, ce n’est pas que la Métropole, c’est aussi l’outre-mer. </a:t>
            </a:r>
          </a:p>
          <a:p>
            <a:pPr eaLnBrk="1" hangingPunct="1">
              <a:spcBef>
                <a:spcPct val="0"/>
              </a:spcBef>
            </a:pPr>
            <a:r>
              <a:rPr lang="fr-FR" altLang="fr-FR" dirty="0"/>
              <a:t>Grâce à eux, le soleil ne se couche jamais en France.</a:t>
            </a:r>
          </a:p>
          <a:p>
            <a:pPr defTabSz="923087">
              <a:defRPr/>
            </a:pPr>
            <a:r>
              <a:rPr lang="fr-FR" altLang="fr-FR" dirty="0"/>
              <a:t>La France a sous sa responsabilité le 2</a:t>
            </a:r>
            <a:r>
              <a:rPr lang="fr-FR" altLang="fr-FR" baseline="30000" dirty="0"/>
              <a:t>ème</a:t>
            </a:r>
            <a:r>
              <a:rPr lang="fr-FR" altLang="fr-FR" dirty="0"/>
              <a:t> plus grand espace</a:t>
            </a:r>
            <a:r>
              <a:rPr lang="fr-FR" altLang="fr-FR" baseline="0" dirty="0"/>
              <a:t> sous-</a:t>
            </a:r>
            <a:r>
              <a:rPr lang="fr-FR" altLang="fr-FR" dirty="0"/>
              <a:t>maritime mondial, qui représente 11 millions de km2.</a:t>
            </a:r>
          </a:p>
          <a:p>
            <a:pPr defTabSz="923087">
              <a:defRPr/>
            </a:pPr>
            <a:r>
              <a:rPr lang="fr-FR" dirty="0"/>
              <a:t>Quel est le seul océan qui ne borde pas la France ? l’Océan Glacial Arctique.</a:t>
            </a: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6</a:t>
            </a:fld>
            <a:endParaRPr lang="fr-FR"/>
          </a:p>
        </p:txBody>
      </p:sp>
    </p:spTree>
    <p:extLst>
      <p:ext uri="{BB962C8B-B14F-4D97-AF65-F5344CB8AC3E}">
        <p14:creationId xmlns:p14="http://schemas.microsoft.com/office/powerpoint/2010/main" xmlns="" val="3207110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spcBef>
                <a:spcPct val="0"/>
              </a:spcBef>
              <a:defRPr/>
            </a:pPr>
            <a:r>
              <a:rPr lang="fr-FR" altLang="fr-FR" dirty="0"/>
              <a:t>La diversité de tous ces territoires est une vraie richesse pour la France. </a:t>
            </a:r>
          </a:p>
          <a:p>
            <a:pPr eaLnBrk="1" hangingPunct="1">
              <a:spcBef>
                <a:spcPct val="0"/>
              </a:spcBef>
              <a:defRPr/>
            </a:pPr>
            <a:r>
              <a:rPr lang="fr-FR" altLang="fr-FR" dirty="0"/>
              <a:t>Connaissiez vous l’atoll de Bassas da </a:t>
            </a:r>
            <a:r>
              <a:rPr lang="fr-FR" altLang="fr-FR" dirty="0" err="1"/>
              <a:t>India</a:t>
            </a:r>
            <a:r>
              <a:rPr lang="fr-FR" altLang="fr-FR" dirty="0"/>
              <a:t>, l’Ile Juan de Nova, l’île des Pingouins, l’île des Apôtres, l’île de la Passion, l’île Amsterdam, les îles nuageuses, l’île violette ? </a:t>
            </a:r>
          </a:p>
          <a:p>
            <a:pPr eaLnBrk="1" hangingPunct="1">
              <a:spcBef>
                <a:spcPct val="0"/>
              </a:spcBef>
              <a:defRPr/>
            </a:pPr>
            <a:r>
              <a:rPr lang="fr-FR" altLang="fr-FR" dirty="0"/>
              <a:t>Ce sont tous des territoires français !</a:t>
            </a:r>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7</a:t>
            </a:fld>
            <a:endParaRPr lang="fr-FR"/>
          </a:p>
        </p:txBody>
      </p:sp>
    </p:spTree>
    <p:extLst>
      <p:ext uri="{BB962C8B-B14F-4D97-AF65-F5344CB8AC3E}">
        <p14:creationId xmlns:p14="http://schemas.microsoft.com/office/powerpoint/2010/main" xmlns="" val="2789093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dirty="0"/>
              <a:t>La ZEE de la France est grande de 11 millions de km2, l’équivalent de 20 fois le territoire de la métropole.</a:t>
            </a:r>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8</a:t>
            </a:fld>
            <a:endParaRPr lang="fr-FR"/>
          </a:p>
        </p:txBody>
      </p:sp>
    </p:spTree>
    <p:extLst>
      <p:ext uri="{BB962C8B-B14F-4D97-AF65-F5344CB8AC3E}">
        <p14:creationId xmlns:p14="http://schemas.microsoft.com/office/powerpoint/2010/main" xmlns="" val="3230421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3087">
              <a:defRPr/>
            </a:pPr>
            <a:r>
              <a:rPr lang="fr-FR" altLang="fr-FR" b="1" dirty="0"/>
              <a:t>Sait-on tout sur la mer ?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2402147C-80B6-4EB1-A32C-013F9A01113D}" type="slidenum">
              <a:rPr lang="fr-FR" smtClean="0"/>
              <a:pPr/>
              <a:t>9</a:t>
            </a:fld>
            <a:endParaRPr lang="fr-FR"/>
          </a:p>
        </p:txBody>
      </p:sp>
    </p:spTree>
    <p:extLst>
      <p:ext uri="{BB962C8B-B14F-4D97-AF65-F5344CB8AC3E}">
        <p14:creationId xmlns:p14="http://schemas.microsoft.com/office/powerpoint/2010/main" xmlns="" val="422522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16/03/2018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16/03/2018</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a.mesnard\Desktop\Slides temporaires\Slides Primaire V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54262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sers\a.mesnard\Desktop\Slides temporaires\Slides Primaire V83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74665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70985D0E-B080-45E6-8FEA-B786EB2F195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743645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1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914500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Users\a.mesnard\Desktop\Slides temporaires\Slides Primaire V85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5801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065A71FE-2A6D-4BDF-AEED-84E2717D6AA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1374479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a.mesnard\Desktop\Slides4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1" y="0"/>
            <a:ext cx="9142477"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29907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1036240" y="0"/>
            <a:ext cx="10504784" cy="6858000"/>
            <a:chOff x="-1036240" y="0"/>
            <a:chExt cx="10504784" cy="6858000"/>
          </a:xfrm>
        </p:grpSpPr>
        <p:sp>
          <p:nvSpPr>
            <p:cNvPr id="2" name="Rectangle 1"/>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F:\diapo ecosystemes marin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6150" y="0"/>
              <a:ext cx="963469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ZoneTexte 2"/>
            <p:cNvSpPr txBox="1"/>
            <p:nvPr/>
          </p:nvSpPr>
          <p:spPr>
            <a:xfrm>
              <a:off x="-1036240" y="341040"/>
              <a:ext cx="7528088" cy="477054"/>
            </a:xfrm>
            <a:prstGeom prst="rect">
              <a:avLst/>
            </a:prstGeom>
            <a:noFill/>
          </p:spPr>
          <p:txBody>
            <a:bodyPr wrap="square" rtlCol="0">
              <a:spAutoFit/>
            </a:bodyPr>
            <a:lstStyle/>
            <a:p>
              <a:pPr algn="ctr"/>
              <a:r>
                <a:rPr lang="fr-FR" sz="2500" b="1" dirty="0" smtClean="0">
                  <a:solidFill>
                    <a:schemeClr val="bg1"/>
                  </a:solidFill>
                  <a:latin typeface="Arial Black" panose="020B0A04020102020204" pitchFamily="34" charset="0"/>
                </a:rPr>
                <a:t>LES ÉCO-SYSTÈMES MARINS</a:t>
              </a:r>
              <a:endParaRPr lang="fr-FR" sz="2500" b="1"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xmlns="" val="4160891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39C7A724-79BC-477C-82F7-D8201ABAB6B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1872336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Users\a.mesnard\Desktop\Slides temporaires\Slides Primaire V81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56678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Users\a.mesnard\Desktop\Slides temporaires\Slides Primaire V81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99429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slide2.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718483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15.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17004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C8B2CBB8-2029-4B98-88B9-AEA418698B9A" descr="A7673EBA-CBD7-4E2D-9662-D9DA1E31E8F1@la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405" y="0"/>
            <a:ext cx="9320221"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78825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D:\Users\a.mesnard\Google Drive\01-Fondation de la Mer\03-Opérations\08-Kit pédagogique\01 - Kit - version primaire\Dossier Slides Primaire\18-02-14 Slides\usin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0934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5" y="0"/>
            <a:ext cx="9141970" cy="6858000"/>
          </a:xfrm>
          <a:prstGeom prst="rect">
            <a:avLst/>
          </a:prstGeom>
        </p:spPr>
      </p:pic>
    </p:spTree>
    <p:extLst>
      <p:ext uri="{BB962C8B-B14F-4D97-AF65-F5344CB8AC3E}">
        <p14:creationId xmlns:p14="http://schemas.microsoft.com/office/powerpoint/2010/main" xmlns="" val="3503173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Users\a.mesnard\Google Drive\01-Fondation de la Mer\03-Opérations\08-Kit pédagogique\01 - Kit - version primaire\Dossier Slides Primaire\18-02-14 Slides\fore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7384"/>
            <a:ext cx="9186632" cy="68853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1270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Users\a.mesnard\Google Drive\01-Fondation de la Mer\03-Opérations\08-Kit pédagogique\01 - Kit - version primaire\Dossier Slides Primaire\18-02-14 Slides\plancto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84036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359BB8B9-4C5F-481A-A917-77F6D0AD897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825011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1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570359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Users\a.mesnard\Google Drive\01-Fondation de la Mer\03-Opérations\08-Kit pédagogique\01 - Kit - version primaire\Dossier Slides Primaire\18-02-14 Slides\plateforme.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2" t="1383" r="79"/>
          <a:stretch/>
        </p:blipFill>
        <p:spPr bwMode="auto">
          <a:xfrm>
            <a:off x="-36512" y="0"/>
            <a:ext cx="9180512" cy="68716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28254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19.jpg"/>
          <p:cNvPicPr>
            <a:picLocks noChangeAspect="1"/>
          </p:cNvPicPr>
          <p:nvPr/>
        </p:nvPicPr>
        <p:blipFill rotWithShape="1">
          <a:blip r:embed="rId3" cstate="print">
            <a:extLst>
              <a:ext uri="{28A0092B-C50C-407E-A947-70E740481C1C}">
                <a14:useLocalDpi xmlns:a14="http://schemas.microsoft.com/office/drawing/2010/main" xmlns="" val="0"/>
              </a:ext>
            </a:extLst>
          </a:blip>
          <a:srcRect l="926"/>
          <a:stretch/>
        </p:blipFill>
        <p:spPr>
          <a:xfrm>
            <a:off x="0" y="0"/>
            <a:ext cx="9142477" cy="6858000"/>
          </a:xfrm>
          <a:prstGeom prst="rect">
            <a:avLst/>
          </a:prstGeom>
        </p:spPr>
      </p:pic>
    </p:spTree>
    <p:extLst>
      <p:ext uri="{BB962C8B-B14F-4D97-AF65-F5344CB8AC3E}">
        <p14:creationId xmlns:p14="http://schemas.microsoft.com/office/powerpoint/2010/main" xmlns="" val="3875707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6599853A-6166-4495-AD7C-F531DD12889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4062573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a.mesnard\Desktop\Slides1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1" y="0"/>
            <a:ext cx="9142477"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62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2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3544248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Users\a.mesnard\Google Drive\01-Fondation de la Mer\03-Opérations\08-Kit pédagogique\01 - Kit - version primaire\Dossier Slides Primaire\18-02-14 Slides\éolienne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566"/>
            <a:ext cx="9144000" cy="68488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32823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Users\a.mesnard\Desktop\Slides temporaires\Slides Primaire V8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71764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Users\a.mesnard\Desktop\Slides temporaires\Slides Primaire V8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9882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Users\a.mesnard\Google Drive\01-Fondation de la Mer\03-Opérations\08-Kit pédagogique\01 - Kit - version primaire\Dossier Slides Primaire\18-02-14 Slides\bateau.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6096" y="-22782"/>
            <a:ext cx="9186608" cy="68807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0389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24.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755834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lide25.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708497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Users\a.mesnard\Desktop\Slides temporaires\Slides Primaire V82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22501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Users\a.mesnard\Desktop\Slides temporaires\Slides Primaire V82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14766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lide4.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699018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2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3775845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29.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3432204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30.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3009783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sers\a.mesnard\Desktop\Slides4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1" y="0"/>
            <a:ext cx="9142477"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39042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5EDDE1FA-409D-4D72-B987-48246B8BE02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644363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Users\a.mesnard\Desktop\Slides temporaires\Slides Primaire V83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7314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5" y="0"/>
            <a:ext cx="9141970" cy="6858000"/>
          </a:xfrm>
          <a:prstGeom prst="rect">
            <a:avLst/>
          </a:prstGeom>
        </p:spPr>
      </p:pic>
    </p:spTree>
    <p:extLst>
      <p:ext uri="{BB962C8B-B14F-4D97-AF65-F5344CB8AC3E}">
        <p14:creationId xmlns:p14="http://schemas.microsoft.com/office/powerpoint/2010/main" xmlns="" val="903281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1690" y="0"/>
            <a:ext cx="9165690" cy="6875795"/>
          </a:xfrm>
        </p:spPr>
      </p:pic>
    </p:spTree>
    <p:extLst>
      <p:ext uri="{BB962C8B-B14F-4D97-AF65-F5344CB8AC3E}">
        <p14:creationId xmlns:p14="http://schemas.microsoft.com/office/powerpoint/2010/main" xmlns="" val="2695950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Users\a.mesnard\Desktop\Slides temporaires\Slides Primaire V82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90805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Users\a.mesnard\Desktop\Slides temporaires\Slides Primaire V82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24556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5.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1531111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slide39.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873680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3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345894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5" y="0"/>
            <a:ext cx="9141970" cy="6858000"/>
          </a:xfrm>
          <a:prstGeom prst="rect">
            <a:avLst/>
          </a:prstGeom>
        </p:spPr>
      </p:pic>
    </p:spTree>
    <p:extLst>
      <p:ext uri="{BB962C8B-B14F-4D97-AF65-F5344CB8AC3E}">
        <p14:creationId xmlns:p14="http://schemas.microsoft.com/office/powerpoint/2010/main" xmlns="" val="1674756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5" y="0"/>
            <a:ext cx="9141970" cy="6858000"/>
          </a:xfrm>
          <a:prstGeom prst="rect">
            <a:avLst/>
          </a:prstGeom>
        </p:spPr>
      </p:pic>
    </p:spTree>
    <p:extLst>
      <p:ext uri="{BB962C8B-B14F-4D97-AF65-F5344CB8AC3E}">
        <p14:creationId xmlns:p14="http://schemas.microsoft.com/office/powerpoint/2010/main" xmlns="" val="2257564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Slides Primaire V83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06767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4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5038495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Users\a.mesnard\Desktop\Slides temporaires\Slides Primaire V84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92483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Users\a.mesnard\Desktop\Slides temporaires\Slides Primaire V84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82495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43.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951798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4605843A-6EAC-4531-B851-E1E42079722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 y="0"/>
            <a:ext cx="9142477" cy="6858000"/>
          </a:xfrm>
          <a:prstGeom prst="rect">
            <a:avLst/>
          </a:prstGeom>
        </p:spPr>
      </p:pic>
    </p:spTree>
    <p:extLst>
      <p:ext uri="{BB962C8B-B14F-4D97-AF65-F5344CB8AC3E}">
        <p14:creationId xmlns:p14="http://schemas.microsoft.com/office/powerpoint/2010/main" xmlns="" val="252610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a.mesnard\Desktop\Slides temporaires\Slides Primaire V8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4" y="0"/>
            <a:ext cx="914273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9571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lide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268237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lide9.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2477" cy="6858000"/>
          </a:xfrm>
          <a:prstGeom prst="rect">
            <a:avLst/>
          </a:prstGeom>
        </p:spPr>
      </p:pic>
    </p:spTree>
    <p:extLst>
      <p:ext uri="{BB962C8B-B14F-4D97-AF65-F5344CB8AC3E}">
        <p14:creationId xmlns:p14="http://schemas.microsoft.com/office/powerpoint/2010/main" xmlns="" val="2807913432"/>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4823</TotalTime>
  <Words>4118</Words>
  <Application>Microsoft Office PowerPoint</Application>
  <PresentationFormat>Affichage à l'écran (4:3)</PresentationFormat>
  <Paragraphs>306</Paragraphs>
  <Slides>58</Slides>
  <Notes>58</Notes>
  <HiddenSlides>0</HiddenSlides>
  <MMClips>0</MMClips>
  <ScaleCrop>false</ScaleCrop>
  <HeadingPairs>
    <vt:vector size="4" baseType="variant">
      <vt:variant>
        <vt:lpstr>Thème</vt:lpstr>
      </vt:variant>
      <vt:variant>
        <vt:i4>1</vt:i4>
      </vt:variant>
      <vt:variant>
        <vt:lpstr>Titres des diapositives</vt:lpstr>
      </vt:variant>
      <vt:variant>
        <vt:i4>58</vt:i4>
      </vt:variant>
    </vt:vector>
  </HeadingPairs>
  <TitlesOfParts>
    <vt:vector size="59"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DUCRET Caroline LV</dc:creator>
  <cp:lastModifiedBy>utilisateur</cp:lastModifiedBy>
  <cp:revision>236</cp:revision>
  <cp:lastPrinted>2018-01-11T15:59:36Z</cp:lastPrinted>
  <dcterms:created xsi:type="dcterms:W3CDTF">2017-01-23T14:00:25Z</dcterms:created>
  <dcterms:modified xsi:type="dcterms:W3CDTF">2018-03-16T13:55:53Z</dcterms:modified>
</cp:coreProperties>
</file>